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93" r:id="rId4"/>
    <p:sldId id="281" r:id="rId5"/>
    <p:sldId id="282" r:id="rId6"/>
    <p:sldId id="283" r:id="rId7"/>
    <p:sldId id="284" r:id="rId8"/>
    <p:sldId id="285" r:id="rId9"/>
    <p:sldId id="261" r:id="rId10"/>
    <p:sldId id="267" r:id="rId11"/>
    <p:sldId id="268" r:id="rId12"/>
    <p:sldId id="278" r:id="rId13"/>
    <p:sldId id="290" r:id="rId14"/>
    <p:sldId id="263" r:id="rId15"/>
    <p:sldId id="270" r:id="rId16"/>
    <p:sldId id="291" r:id="rId17"/>
    <p:sldId id="265" r:id="rId18"/>
    <p:sldId id="292" r:id="rId19"/>
    <p:sldId id="298" r:id="rId20"/>
    <p:sldId id="294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646"/>
    <a:srgbClr val="8E6134"/>
    <a:srgbClr val="A46B99"/>
    <a:srgbClr val="FFFB9C"/>
    <a:srgbClr val="92AB84"/>
    <a:srgbClr val="769565"/>
    <a:srgbClr val="17375E"/>
    <a:srgbClr val="4F81BD"/>
    <a:srgbClr val="B1985B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5274" autoAdjust="0"/>
  </p:normalViewPr>
  <p:slideViewPr>
    <p:cSldViewPr>
      <p:cViewPr varScale="1">
        <p:scale>
          <a:sx n="87" d="100"/>
          <a:sy n="87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99C8F-A73A-494D-B385-FA347E0301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3C1FC-E967-414B-A336-5BA366D794D0}">
      <dgm:prSet custT="1"/>
      <dgm:spPr/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Eritrociti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A37DE012-F875-4F40-9244-F3C06D43E4AE}" type="parTrans" cxnId="{37A5721D-D7C5-4B9C-946B-E1696A9E483F}">
      <dgm:prSet/>
      <dgm:spPr/>
      <dgm:t>
        <a:bodyPr/>
        <a:lstStyle/>
        <a:p>
          <a:endParaRPr lang="en-US"/>
        </a:p>
      </dgm:t>
    </dgm:pt>
    <dgm:pt modelId="{28DFBA0F-D76E-46E0-AA81-7F76C618462F}" type="sibTrans" cxnId="{37A5721D-D7C5-4B9C-946B-E1696A9E483F}">
      <dgm:prSet/>
      <dgm:spPr/>
      <dgm:t>
        <a:bodyPr/>
        <a:lstStyle/>
        <a:p>
          <a:endParaRPr lang="en-US"/>
        </a:p>
      </dgm:t>
    </dgm:pt>
    <dgm:pt modelId="{6FE066FB-A549-4A3E-9867-3F3844461299}">
      <dgm:prSet custT="1"/>
      <dgm:spPr/>
      <dgm:t>
        <a:bodyPr/>
        <a:lstStyle/>
        <a:p>
          <a:pPr rtl="0"/>
          <a:r>
            <a:rPr lang="x-none" sz="1800" b="1" dirty="0">
              <a:latin typeface="Garamond" panose="02020404030301010803" pitchFamily="18" charset="0"/>
            </a:rPr>
            <a:t>Hemoglobin 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0D99D109-520D-4CD2-9AB0-92CFFDE011FB}" type="parTrans" cxnId="{E25C47B7-A50F-4BA5-A0BA-0EB024BA3070}">
      <dgm:prSet/>
      <dgm:spPr/>
      <dgm:t>
        <a:bodyPr/>
        <a:lstStyle/>
        <a:p>
          <a:endParaRPr lang="en-US"/>
        </a:p>
      </dgm:t>
    </dgm:pt>
    <dgm:pt modelId="{7F230B84-8341-43D1-9231-B9B152AB3695}" type="sibTrans" cxnId="{E25C47B7-A50F-4BA5-A0BA-0EB024BA3070}">
      <dgm:prSet/>
      <dgm:spPr/>
      <dgm:t>
        <a:bodyPr/>
        <a:lstStyle/>
        <a:p>
          <a:endParaRPr lang="en-US"/>
        </a:p>
      </dgm:t>
    </dgm:pt>
    <dgm:pt modelId="{B75AE1CE-6190-4144-9B0D-6ED187529B62}">
      <dgm:prSet custT="1"/>
      <dgm:spPr/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Hem</a:t>
          </a:r>
          <a:r>
            <a:rPr lang="x-none" sz="1800" dirty="0"/>
            <a:t> </a:t>
          </a:r>
          <a:endParaRPr lang="en-US" sz="1800" dirty="0"/>
        </a:p>
      </dgm:t>
    </dgm:pt>
    <dgm:pt modelId="{40ED1158-EC64-4D3E-948B-D1E4142617C8}" type="parTrans" cxnId="{DC9B2DC5-54C7-47CC-A210-C31F8AE08683}">
      <dgm:prSet/>
      <dgm:spPr/>
      <dgm:t>
        <a:bodyPr/>
        <a:lstStyle/>
        <a:p>
          <a:endParaRPr lang="en-US"/>
        </a:p>
      </dgm:t>
    </dgm:pt>
    <dgm:pt modelId="{813F2404-A111-4768-95A7-14F88D70130C}" type="sibTrans" cxnId="{DC9B2DC5-54C7-47CC-A210-C31F8AE08683}">
      <dgm:prSet/>
      <dgm:spPr/>
      <dgm:t>
        <a:bodyPr/>
        <a:lstStyle/>
        <a:p>
          <a:endParaRPr lang="en-US"/>
        </a:p>
      </dgm:t>
    </dgm:pt>
    <dgm:pt modelId="{5A57BBD9-FAF0-4DCF-B950-65232EB1669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Biliverdin 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D6B1C516-A58B-4005-87EE-631B5A31DAD7}" type="parTrans" cxnId="{A2EC2264-E6E7-4A1D-9908-50C2DD57DC7C}">
      <dgm:prSet/>
      <dgm:spPr/>
      <dgm:t>
        <a:bodyPr/>
        <a:lstStyle/>
        <a:p>
          <a:endParaRPr lang="en-US"/>
        </a:p>
      </dgm:t>
    </dgm:pt>
    <dgm:pt modelId="{652694C4-1EF5-408C-84EB-40800E590BD0}" type="sibTrans" cxnId="{A2EC2264-E6E7-4A1D-9908-50C2DD57DC7C}">
      <dgm:prSet/>
      <dgm:spPr/>
      <dgm:t>
        <a:bodyPr/>
        <a:lstStyle/>
        <a:p>
          <a:endParaRPr lang="en-US"/>
        </a:p>
      </dgm:t>
    </dgm:pt>
    <dgm:pt modelId="{EADA3629-C07D-4E8A-8980-24CF82103D8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x-none" sz="2000" b="1" dirty="0">
              <a:solidFill>
                <a:srgbClr val="8E6134"/>
              </a:solidFill>
              <a:latin typeface="Garamond" panose="02020404030301010803" pitchFamily="18" charset="0"/>
            </a:rPr>
            <a:t>Bilirubin</a:t>
          </a:r>
          <a:r>
            <a:rPr lang="x-none" sz="1800" b="1" dirty="0">
              <a:solidFill>
                <a:srgbClr val="8E6134"/>
              </a:solidFill>
              <a:latin typeface="Garamond" panose="02020404030301010803" pitchFamily="18" charset="0"/>
            </a:rPr>
            <a:t> </a:t>
          </a:r>
          <a:endParaRPr lang="en-US" sz="1800" b="1" dirty="0">
            <a:solidFill>
              <a:srgbClr val="8E6134"/>
            </a:solidFill>
            <a:latin typeface="Garamond" panose="02020404030301010803" pitchFamily="18" charset="0"/>
          </a:endParaRPr>
        </a:p>
      </dgm:t>
    </dgm:pt>
    <dgm:pt modelId="{5D49F606-DBE7-4DA8-BE6B-0F98CAFE4EB8}" type="parTrans" cxnId="{78C34DAF-2D2F-40F7-8151-070F49A483EC}">
      <dgm:prSet/>
      <dgm:spPr/>
      <dgm:t>
        <a:bodyPr/>
        <a:lstStyle/>
        <a:p>
          <a:endParaRPr lang="en-US"/>
        </a:p>
      </dgm:t>
    </dgm:pt>
    <dgm:pt modelId="{BB958977-2DB8-4D0A-9701-4B1F1545A64E}" type="sibTrans" cxnId="{78C34DAF-2D2F-40F7-8151-070F49A483EC}">
      <dgm:prSet/>
      <dgm:spPr/>
      <dgm:t>
        <a:bodyPr/>
        <a:lstStyle/>
        <a:p>
          <a:endParaRPr lang="en-US"/>
        </a:p>
      </dgm:t>
    </dgm:pt>
    <dgm:pt modelId="{9529C69E-44FE-47F5-B007-9B60727E0F90}" type="pres">
      <dgm:prSet presAssocID="{6A499C8F-A73A-494D-B385-FA347E0301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9151D-6B2A-4C0D-B6D2-0B9A80E0BD30}" type="pres">
      <dgm:prSet presAssocID="{6FE3C1FC-E967-414B-A336-5BA366D794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176CD-1AE5-45CC-888D-EAAC98B7EB52}" type="pres">
      <dgm:prSet presAssocID="{28DFBA0F-D76E-46E0-AA81-7F76C61846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F73B37E-FD00-4EF2-89CE-50177AE4CB37}" type="pres">
      <dgm:prSet presAssocID="{28DFBA0F-D76E-46E0-AA81-7F76C618462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46F728F-7CDD-47B7-A688-7CB9EC9220F4}" type="pres">
      <dgm:prSet presAssocID="{6FE066FB-A549-4A3E-9867-3F38444612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8000C-5B69-47CD-9FAC-99C32889DD56}" type="pres">
      <dgm:prSet presAssocID="{7F230B84-8341-43D1-9231-B9B152AB369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587332-2CA1-4BD7-97D3-0D73894A1581}" type="pres">
      <dgm:prSet presAssocID="{7F230B84-8341-43D1-9231-B9B152AB369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25C6BF-352F-4C4D-949C-7404B256F99F}" type="pres">
      <dgm:prSet presAssocID="{B75AE1CE-6190-4144-9B0D-6ED187529B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7B251-FA00-4DF3-8CD1-622FD1C3FF18}" type="pres">
      <dgm:prSet presAssocID="{813F2404-A111-4768-95A7-14F88D70130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F93E953-0B31-4A6C-8EB2-5AC231A8FFCD}" type="pres">
      <dgm:prSet presAssocID="{813F2404-A111-4768-95A7-14F88D70130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618A57-3AAE-4B4F-AAA2-F4E1119615A7}" type="pres">
      <dgm:prSet presAssocID="{5A57BBD9-FAF0-4DCF-B950-65232EB166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07B35-EF86-4E50-BD29-9DF6EFABBA6C}" type="pres">
      <dgm:prSet presAssocID="{652694C4-1EF5-408C-84EB-40800E590BD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4EAE662-80E0-4A75-8D18-765E7D08EC39}" type="pres">
      <dgm:prSet presAssocID="{652694C4-1EF5-408C-84EB-40800E590BD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B04B582-F519-4749-9693-F668487EECB4}" type="pres">
      <dgm:prSet presAssocID="{EADA3629-C07D-4E8A-8980-24CF82103D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3530B-EDD1-4B9A-A92A-F348D033CE2F}" type="presOf" srcId="{6FE066FB-A549-4A3E-9867-3F3844461299}" destId="{C46F728F-7CDD-47B7-A688-7CB9EC9220F4}" srcOrd="0" destOrd="0" presId="urn:microsoft.com/office/officeart/2005/8/layout/process2"/>
    <dgm:cxn modelId="{E482CBA9-F6B3-4A63-8767-DE64C7758DBA}" type="presOf" srcId="{7F230B84-8341-43D1-9231-B9B152AB3695}" destId="{D0A8000C-5B69-47CD-9FAC-99C32889DD56}" srcOrd="0" destOrd="0" presId="urn:microsoft.com/office/officeart/2005/8/layout/process2"/>
    <dgm:cxn modelId="{EB062503-7996-494D-8461-1EF96AEE9526}" type="presOf" srcId="{813F2404-A111-4768-95A7-14F88D70130C}" destId="{A077B251-FA00-4DF3-8CD1-622FD1C3FF18}" srcOrd="0" destOrd="0" presId="urn:microsoft.com/office/officeart/2005/8/layout/process2"/>
    <dgm:cxn modelId="{E40E0397-907A-4E92-8293-59948FE102AE}" type="presOf" srcId="{6A499C8F-A73A-494D-B385-FA347E030157}" destId="{9529C69E-44FE-47F5-B007-9B60727E0F90}" srcOrd="0" destOrd="0" presId="urn:microsoft.com/office/officeart/2005/8/layout/process2"/>
    <dgm:cxn modelId="{A109996B-6FE4-4A5E-9684-CD43533660FF}" type="presOf" srcId="{28DFBA0F-D76E-46E0-AA81-7F76C618462F}" destId="{B65176CD-1AE5-45CC-888D-EAAC98B7EB52}" srcOrd="0" destOrd="0" presId="urn:microsoft.com/office/officeart/2005/8/layout/process2"/>
    <dgm:cxn modelId="{78C34DAF-2D2F-40F7-8151-070F49A483EC}" srcId="{6A499C8F-A73A-494D-B385-FA347E030157}" destId="{EADA3629-C07D-4E8A-8980-24CF82103D8E}" srcOrd="4" destOrd="0" parTransId="{5D49F606-DBE7-4DA8-BE6B-0F98CAFE4EB8}" sibTransId="{BB958977-2DB8-4D0A-9701-4B1F1545A64E}"/>
    <dgm:cxn modelId="{EF36EBCC-BA5B-4A22-A598-E91D50FD90B3}" type="presOf" srcId="{28DFBA0F-D76E-46E0-AA81-7F76C618462F}" destId="{9F73B37E-FD00-4EF2-89CE-50177AE4CB37}" srcOrd="1" destOrd="0" presId="urn:microsoft.com/office/officeart/2005/8/layout/process2"/>
    <dgm:cxn modelId="{C8ED30A3-36D6-426F-8343-66BC3628AD89}" type="presOf" srcId="{813F2404-A111-4768-95A7-14F88D70130C}" destId="{0F93E953-0B31-4A6C-8EB2-5AC231A8FFCD}" srcOrd="1" destOrd="0" presId="urn:microsoft.com/office/officeart/2005/8/layout/process2"/>
    <dgm:cxn modelId="{E25C47B7-A50F-4BA5-A0BA-0EB024BA3070}" srcId="{6A499C8F-A73A-494D-B385-FA347E030157}" destId="{6FE066FB-A549-4A3E-9867-3F3844461299}" srcOrd="1" destOrd="0" parTransId="{0D99D109-520D-4CD2-9AB0-92CFFDE011FB}" sibTransId="{7F230B84-8341-43D1-9231-B9B152AB3695}"/>
    <dgm:cxn modelId="{37A5721D-D7C5-4B9C-946B-E1696A9E483F}" srcId="{6A499C8F-A73A-494D-B385-FA347E030157}" destId="{6FE3C1FC-E967-414B-A336-5BA366D794D0}" srcOrd="0" destOrd="0" parTransId="{A37DE012-F875-4F40-9244-F3C06D43E4AE}" sibTransId="{28DFBA0F-D76E-46E0-AA81-7F76C618462F}"/>
    <dgm:cxn modelId="{C4C3F388-3B69-4A19-A6EE-911849EE3D50}" type="presOf" srcId="{B75AE1CE-6190-4144-9B0D-6ED187529B62}" destId="{8E25C6BF-352F-4C4D-949C-7404B256F99F}" srcOrd="0" destOrd="0" presId="urn:microsoft.com/office/officeart/2005/8/layout/process2"/>
    <dgm:cxn modelId="{D0B57F38-880D-460A-B906-0C7EA50C9D45}" type="presOf" srcId="{652694C4-1EF5-408C-84EB-40800E590BD0}" destId="{42A07B35-EF86-4E50-BD29-9DF6EFABBA6C}" srcOrd="0" destOrd="0" presId="urn:microsoft.com/office/officeart/2005/8/layout/process2"/>
    <dgm:cxn modelId="{A2EC2264-E6E7-4A1D-9908-50C2DD57DC7C}" srcId="{6A499C8F-A73A-494D-B385-FA347E030157}" destId="{5A57BBD9-FAF0-4DCF-B950-65232EB16690}" srcOrd="3" destOrd="0" parTransId="{D6B1C516-A58B-4005-87EE-631B5A31DAD7}" sibTransId="{652694C4-1EF5-408C-84EB-40800E590BD0}"/>
    <dgm:cxn modelId="{ABD75162-5CB4-4571-9751-B788ECCDC223}" type="presOf" srcId="{6FE3C1FC-E967-414B-A336-5BA366D794D0}" destId="{FC29151D-6B2A-4C0D-B6D2-0B9A80E0BD30}" srcOrd="0" destOrd="0" presId="urn:microsoft.com/office/officeart/2005/8/layout/process2"/>
    <dgm:cxn modelId="{D2954F71-9B09-42CA-A04A-1C4C976C5DE0}" type="presOf" srcId="{EADA3629-C07D-4E8A-8980-24CF82103D8E}" destId="{CB04B582-F519-4749-9693-F668487EECB4}" srcOrd="0" destOrd="0" presId="urn:microsoft.com/office/officeart/2005/8/layout/process2"/>
    <dgm:cxn modelId="{64BAC6BB-0B98-4E12-B3BD-A50143B01B2D}" type="presOf" srcId="{7F230B84-8341-43D1-9231-B9B152AB3695}" destId="{87587332-2CA1-4BD7-97D3-0D73894A1581}" srcOrd="1" destOrd="0" presId="urn:microsoft.com/office/officeart/2005/8/layout/process2"/>
    <dgm:cxn modelId="{C0992356-185E-4E42-B6B6-89A99C3117A6}" type="presOf" srcId="{652694C4-1EF5-408C-84EB-40800E590BD0}" destId="{A4EAE662-80E0-4A75-8D18-765E7D08EC39}" srcOrd="1" destOrd="0" presId="urn:microsoft.com/office/officeart/2005/8/layout/process2"/>
    <dgm:cxn modelId="{DE9DA40C-60D7-4B6A-86CA-3581B7663A40}" type="presOf" srcId="{5A57BBD9-FAF0-4DCF-B950-65232EB16690}" destId="{A7618A57-3AAE-4B4F-AAA2-F4E1119615A7}" srcOrd="0" destOrd="0" presId="urn:microsoft.com/office/officeart/2005/8/layout/process2"/>
    <dgm:cxn modelId="{DC9B2DC5-54C7-47CC-A210-C31F8AE08683}" srcId="{6A499C8F-A73A-494D-B385-FA347E030157}" destId="{B75AE1CE-6190-4144-9B0D-6ED187529B62}" srcOrd="2" destOrd="0" parTransId="{40ED1158-EC64-4D3E-948B-D1E4142617C8}" sibTransId="{813F2404-A111-4768-95A7-14F88D70130C}"/>
    <dgm:cxn modelId="{C7DED751-35B5-4B84-B7F3-988A784CB41F}" type="presParOf" srcId="{9529C69E-44FE-47F5-B007-9B60727E0F90}" destId="{FC29151D-6B2A-4C0D-B6D2-0B9A80E0BD30}" srcOrd="0" destOrd="0" presId="urn:microsoft.com/office/officeart/2005/8/layout/process2"/>
    <dgm:cxn modelId="{B5FD8D0D-48FA-4B7F-8E49-5ADA11F80A0E}" type="presParOf" srcId="{9529C69E-44FE-47F5-B007-9B60727E0F90}" destId="{B65176CD-1AE5-45CC-888D-EAAC98B7EB52}" srcOrd="1" destOrd="0" presId="urn:microsoft.com/office/officeart/2005/8/layout/process2"/>
    <dgm:cxn modelId="{9F0DA7DC-9CE5-4294-80DC-383E26DC77B0}" type="presParOf" srcId="{B65176CD-1AE5-45CC-888D-EAAC98B7EB52}" destId="{9F73B37E-FD00-4EF2-89CE-50177AE4CB37}" srcOrd="0" destOrd="0" presId="urn:microsoft.com/office/officeart/2005/8/layout/process2"/>
    <dgm:cxn modelId="{1A846F64-F4DF-4A97-9CC1-DF5A9631D53A}" type="presParOf" srcId="{9529C69E-44FE-47F5-B007-9B60727E0F90}" destId="{C46F728F-7CDD-47B7-A688-7CB9EC9220F4}" srcOrd="2" destOrd="0" presId="urn:microsoft.com/office/officeart/2005/8/layout/process2"/>
    <dgm:cxn modelId="{AED670BB-FAA7-4743-8F1B-60B00570EF37}" type="presParOf" srcId="{9529C69E-44FE-47F5-B007-9B60727E0F90}" destId="{D0A8000C-5B69-47CD-9FAC-99C32889DD56}" srcOrd="3" destOrd="0" presId="urn:microsoft.com/office/officeart/2005/8/layout/process2"/>
    <dgm:cxn modelId="{26FCC3D1-BB38-43B8-9A96-60BE832D1389}" type="presParOf" srcId="{D0A8000C-5B69-47CD-9FAC-99C32889DD56}" destId="{87587332-2CA1-4BD7-97D3-0D73894A1581}" srcOrd="0" destOrd="0" presId="urn:microsoft.com/office/officeart/2005/8/layout/process2"/>
    <dgm:cxn modelId="{44619CAE-0A53-4E1B-9128-C9B0C3B718A1}" type="presParOf" srcId="{9529C69E-44FE-47F5-B007-9B60727E0F90}" destId="{8E25C6BF-352F-4C4D-949C-7404B256F99F}" srcOrd="4" destOrd="0" presId="urn:microsoft.com/office/officeart/2005/8/layout/process2"/>
    <dgm:cxn modelId="{B6BB2DAB-ABAF-4BD6-B2A4-E7E2A3139158}" type="presParOf" srcId="{9529C69E-44FE-47F5-B007-9B60727E0F90}" destId="{A077B251-FA00-4DF3-8CD1-622FD1C3FF18}" srcOrd="5" destOrd="0" presId="urn:microsoft.com/office/officeart/2005/8/layout/process2"/>
    <dgm:cxn modelId="{B708F1B5-7025-4486-B420-0B36D800284E}" type="presParOf" srcId="{A077B251-FA00-4DF3-8CD1-622FD1C3FF18}" destId="{0F93E953-0B31-4A6C-8EB2-5AC231A8FFCD}" srcOrd="0" destOrd="0" presId="urn:microsoft.com/office/officeart/2005/8/layout/process2"/>
    <dgm:cxn modelId="{1DB656CC-6243-4507-951B-FD7E35B00CA4}" type="presParOf" srcId="{9529C69E-44FE-47F5-B007-9B60727E0F90}" destId="{A7618A57-3AAE-4B4F-AAA2-F4E1119615A7}" srcOrd="6" destOrd="0" presId="urn:microsoft.com/office/officeart/2005/8/layout/process2"/>
    <dgm:cxn modelId="{4879F4F7-755B-4936-9A89-60577B56B68B}" type="presParOf" srcId="{9529C69E-44FE-47F5-B007-9B60727E0F90}" destId="{42A07B35-EF86-4E50-BD29-9DF6EFABBA6C}" srcOrd="7" destOrd="0" presId="urn:microsoft.com/office/officeart/2005/8/layout/process2"/>
    <dgm:cxn modelId="{24EA433C-9779-4B48-BF84-25EE84215499}" type="presParOf" srcId="{42A07B35-EF86-4E50-BD29-9DF6EFABBA6C}" destId="{A4EAE662-80E0-4A75-8D18-765E7D08EC39}" srcOrd="0" destOrd="0" presId="urn:microsoft.com/office/officeart/2005/8/layout/process2"/>
    <dgm:cxn modelId="{C5C84EC4-8F07-491A-9316-D7975D5BC4F5}" type="presParOf" srcId="{9529C69E-44FE-47F5-B007-9B60727E0F90}" destId="{CB04B582-F519-4749-9693-F668487EECB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9151D-6B2A-4C0D-B6D2-0B9A80E0BD30}">
      <dsp:nvSpPr>
        <dsp:cNvPr id="0" name=""/>
        <dsp:cNvSpPr/>
      </dsp:nvSpPr>
      <dsp:spPr>
        <a:xfrm>
          <a:off x="1082866" y="632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Eritrociti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1104554" y="22320"/>
        <a:ext cx="1391290" cy="697096"/>
      </dsp:txXfrm>
    </dsp:sp>
    <dsp:sp modelId="{B65176CD-1AE5-45CC-888D-EAAC98B7EB52}">
      <dsp:nvSpPr>
        <dsp:cNvPr id="0" name=""/>
        <dsp:cNvSpPr/>
      </dsp:nvSpPr>
      <dsp:spPr>
        <a:xfrm rot="5400000">
          <a:off x="1661361" y="759617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787385"/>
        <a:ext cx="199928" cy="194374"/>
      </dsp:txXfrm>
    </dsp:sp>
    <dsp:sp modelId="{C46F728F-7CDD-47B7-A688-7CB9EC9220F4}">
      <dsp:nvSpPr>
        <dsp:cNvPr id="0" name=""/>
        <dsp:cNvSpPr/>
      </dsp:nvSpPr>
      <dsp:spPr>
        <a:xfrm>
          <a:off x="1082866" y="1111342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kern="1200" dirty="0">
              <a:latin typeface="Garamond" panose="02020404030301010803" pitchFamily="18" charset="0"/>
            </a:rPr>
            <a:t>Hemoglobin 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1104554" y="1133030"/>
        <a:ext cx="1391290" cy="697096"/>
      </dsp:txXfrm>
    </dsp:sp>
    <dsp:sp modelId="{D0A8000C-5B69-47CD-9FAC-99C32889DD56}">
      <dsp:nvSpPr>
        <dsp:cNvPr id="0" name=""/>
        <dsp:cNvSpPr/>
      </dsp:nvSpPr>
      <dsp:spPr>
        <a:xfrm rot="5400000">
          <a:off x="1661361" y="1870326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1898094"/>
        <a:ext cx="199928" cy="194374"/>
      </dsp:txXfrm>
    </dsp:sp>
    <dsp:sp modelId="{8E25C6BF-352F-4C4D-949C-7404B256F99F}">
      <dsp:nvSpPr>
        <dsp:cNvPr id="0" name=""/>
        <dsp:cNvSpPr/>
      </dsp:nvSpPr>
      <dsp:spPr>
        <a:xfrm>
          <a:off x="1082866" y="2222051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Hem</a:t>
          </a:r>
          <a:r>
            <a:rPr lang="x-none" sz="1800" kern="1200" dirty="0"/>
            <a:t> </a:t>
          </a:r>
          <a:endParaRPr lang="en-US" sz="1800" kern="1200" dirty="0"/>
        </a:p>
      </dsp:txBody>
      <dsp:txXfrm>
        <a:off x="1104554" y="2243739"/>
        <a:ext cx="1391290" cy="697096"/>
      </dsp:txXfrm>
    </dsp:sp>
    <dsp:sp modelId="{A077B251-FA00-4DF3-8CD1-622FD1C3FF18}">
      <dsp:nvSpPr>
        <dsp:cNvPr id="0" name=""/>
        <dsp:cNvSpPr/>
      </dsp:nvSpPr>
      <dsp:spPr>
        <a:xfrm rot="5400000">
          <a:off x="1661361" y="2981036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3008804"/>
        <a:ext cx="199928" cy="194374"/>
      </dsp:txXfrm>
    </dsp:sp>
    <dsp:sp modelId="{A7618A57-3AAE-4B4F-AAA2-F4E1119615A7}">
      <dsp:nvSpPr>
        <dsp:cNvPr id="0" name=""/>
        <dsp:cNvSpPr/>
      </dsp:nvSpPr>
      <dsp:spPr>
        <a:xfrm>
          <a:off x="1082866" y="3332760"/>
          <a:ext cx="1434666" cy="74047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Biliverdin 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1104554" y="3354448"/>
        <a:ext cx="1391290" cy="697096"/>
      </dsp:txXfrm>
    </dsp:sp>
    <dsp:sp modelId="{42A07B35-EF86-4E50-BD29-9DF6EFABBA6C}">
      <dsp:nvSpPr>
        <dsp:cNvPr id="0" name=""/>
        <dsp:cNvSpPr/>
      </dsp:nvSpPr>
      <dsp:spPr>
        <a:xfrm rot="5400000">
          <a:off x="1661361" y="4091745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4119513"/>
        <a:ext cx="199928" cy="194374"/>
      </dsp:txXfrm>
    </dsp:sp>
    <dsp:sp modelId="{CB04B582-F519-4749-9693-F668487EECB4}">
      <dsp:nvSpPr>
        <dsp:cNvPr id="0" name=""/>
        <dsp:cNvSpPr/>
      </dsp:nvSpPr>
      <dsp:spPr>
        <a:xfrm>
          <a:off x="1082866" y="4443470"/>
          <a:ext cx="1434666" cy="7404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solidFill>
                <a:srgbClr val="8E6134"/>
              </a:solidFill>
              <a:latin typeface="Garamond" panose="02020404030301010803" pitchFamily="18" charset="0"/>
            </a:rPr>
            <a:t>Bilirubin</a:t>
          </a:r>
          <a:r>
            <a:rPr lang="x-none" sz="1800" b="1" kern="1200" dirty="0">
              <a:solidFill>
                <a:srgbClr val="8E6134"/>
              </a:solidFill>
              <a:latin typeface="Garamond" panose="02020404030301010803" pitchFamily="18" charset="0"/>
            </a:rPr>
            <a:t> </a:t>
          </a:r>
          <a:endParaRPr lang="en-US" sz="1800" b="1" kern="1200" dirty="0">
            <a:solidFill>
              <a:srgbClr val="8E6134"/>
            </a:solidFill>
            <a:latin typeface="Garamond" panose="02020404030301010803" pitchFamily="18" charset="0"/>
          </a:endParaRPr>
        </a:p>
      </dsp:txBody>
      <dsp:txXfrm>
        <a:off x="1104554" y="4465158"/>
        <a:ext cx="1391290" cy="69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4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5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4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5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8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3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1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1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C76F-FB00-4407-A414-CCFA6E64A61B}" type="datetimeFigureOut">
              <a:rPr lang="sr-Latn-CS" smtClean="0"/>
              <a:pPr/>
              <a:t>10.5.2026.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1866900"/>
            <a:ext cx="2590800" cy="6858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600" b="1" smtClean="0">
                <a:solidFill>
                  <a:schemeClr val="bg1"/>
                </a:solidFill>
                <a:latin typeface="Garamond" pitchFamily="18" charset="0"/>
              </a:rPr>
              <a:t>IX</a:t>
            </a: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552700"/>
            <a:ext cx="8628789" cy="1333500"/>
          </a:xfrm>
          <a:prstGeom prst="roundRect">
            <a:avLst/>
          </a:prstGeom>
          <a:noFill/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516646"/>
                </a:solidFill>
                <a:latin typeface="Garamond" pitchFamily="18" charset="0"/>
              </a:rPr>
              <a:t>D</a:t>
            </a:r>
            <a:r>
              <a:rPr lang="sr-Latn-RS" sz="2800" b="1" dirty="0">
                <a:solidFill>
                  <a:srgbClr val="516646"/>
                </a:solidFill>
                <a:latin typeface="Garamond" pitchFamily="18" charset="0"/>
              </a:rPr>
              <a:t>okazivanje prisustva žučnih boja i žučnih kiselina</a:t>
            </a:r>
          </a:p>
          <a:p>
            <a:pPr algn="ctr"/>
            <a:endParaRPr lang="sr-Latn-RS" sz="1050" b="1" dirty="0">
              <a:solidFill>
                <a:srgbClr val="516646"/>
              </a:solidFill>
              <a:latin typeface="Garamond" pitchFamily="18" charset="0"/>
            </a:endParaRPr>
          </a:p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itchFamily="18" charset="0"/>
              </a:rPr>
              <a:t>Reakcije za dokazivanje </a:t>
            </a:r>
            <a:r>
              <a:rPr lang="sr-Latn-RS" sz="2800" b="1">
                <a:solidFill>
                  <a:srgbClr val="516646"/>
                </a:solidFill>
                <a:latin typeface="Garamond" pitchFamily="18" charset="0"/>
              </a:rPr>
              <a:t>prisustva </a:t>
            </a:r>
            <a:r>
              <a:rPr lang="sr-Latn-RS" sz="2800" b="1" smtClean="0">
                <a:solidFill>
                  <a:srgbClr val="516646"/>
                </a:solidFill>
                <a:latin typeface="Garamond" pitchFamily="18" charset="0"/>
              </a:rPr>
              <a:t>holesterola</a:t>
            </a:r>
            <a:endParaRPr lang="sr-Latn-RS" sz="2800" b="1" dirty="0">
              <a:solidFill>
                <a:srgbClr val="516646"/>
              </a:solidFill>
              <a:latin typeface="Garamond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0" y="4668111"/>
            <a:ext cx="2939410" cy="15480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76600" y="4166414"/>
            <a:ext cx="5495851" cy="2514600"/>
            <a:chOff x="4038600" y="1011663"/>
            <a:chExt cx="4573811" cy="2071262"/>
          </a:xfrm>
        </p:grpSpPr>
        <p:pic>
          <p:nvPicPr>
            <p:cNvPr id="11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4038600" y="1011663"/>
              <a:ext cx="2127635" cy="2071262"/>
            </a:xfrm>
            <a:prstGeom prst="rect">
              <a:avLst/>
            </a:prstGeom>
            <a:noFill/>
          </p:spPr>
        </p:pic>
        <p:pic>
          <p:nvPicPr>
            <p:cNvPr id="12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162800" y="1076852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3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8016346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4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157049" y="2395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5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324185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710327" y="1242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7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712420" y="2241500"/>
              <a:ext cx="539151" cy="524866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6248267" y="2014900"/>
              <a:ext cx="908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019800" y="1011663"/>
              <a:ext cx="228467" cy="207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45850" y="1028898"/>
              <a:ext cx="11430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12662" y="1182233"/>
              <a:ext cx="12655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599" y="1783143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34400" y="1749494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2662" y="2280306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6299" y="2383291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885778" cy="108361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Ćelije jetre sintetišu 10% žučnih </a:t>
            </a:r>
            <a:r>
              <a:rPr lang="sr-Latn-RS" sz="2800" b="1">
                <a:solidFill>
                  <a:srgbClr val="516646"/>
                </a:solidFill>
                <a:latin typeface="Garamond" panose="02020404030301010803" pitchFamily="18" charset="0"/>
              </a:rPr>
              <a:t>kiselina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, a </a:t>
            </a:r>
          </a:p>
          <a:p>
            <a:pPr algn="ctr"/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ostatak (</a:t>
            </a:r>
            <a:r>
              <a:rPr lang="sr-Latn-RS" sz="2800" b="1" smtClean="0">
                <a:solidFill>
                  <a:srgbClr val="C00000"/>
                </a:solidFill>
                <a:latin typeface="Garamond" panose="02020404030301010803" pitchFamily="18" charset="0"/>
              </a:rPr>
              <a:t>90%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) su 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recirkularne </a:t>
            </a:r>
            <a:r>
              <a:rPr lang="sr-Latn-RS" sz="2800" b="1">
                <a:solidFill>
                  <a:srgbClr val="516646"/>
                </a:solidFill>
                <a:latin typeface="Garamond" panose="02020404030301010803" pitchFamily="18" charset="0"/>
              </a:rPr>
              <a:t>žučne 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kiseline.</a:t>
            </a:r>
            <a:r>
              <a:rPr lang="sr-Latn-RS" sz="2400" b="1" smtClean="0">
                <a:solidFill>
                  <a:srgbClr val="769565"/>
                </a:solidFill>
                <a:latin typeface="Garamond" panose="02020404030301010803" pitchFamily="18" charset="0"/>
              </a:rPr>
              <a:t> </a:t>
            </a:r>
            <a:endParaRPr lang="sr-Latn-RS" sz="2400" b="1" dirty="0">
              <a:solidFill>
                <a:srgbClr val="769565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133828"/>
            <a:ext cx="7620000" cy="4701623"/>
            <a:chOff x="533400" y="2133828"/>
            <a:chExt cx="7620000" cy="47016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2133828"/>
              <a:ext cx="7086600" cy="4691042"/>
            </a:xfrm>
            <a:prstGeom prst="rect">
              <a:avLst/>
            </a:prstGeom>
            <a:noFill/>
          </p:spPr>
        </p:pic>
        <p:grpSp>
          <p:nvGrpSpPr>
            <p:cNvPr id="2" name="Group 1"/>
            <p:cNvGrpSpPr/>
            <p:nvPr/>
          </p:nvGrpSpPr>
          <p:grpSpPr>
            <a:xfrm>
              <a:off x="533400" y="2239118"/>
              <a:ext cx="6324600" cy="4596333"/>
              <a:chOff x="533400" y="2239118"/>
              <a:chExt cx="6324600" cy="45963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533400" y="2590800"/>
                <a:ext cx="10668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Jetra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914400" y="5334000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Žučna kesa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3276600" y="5172175"/>
                <a:ext cx="1524000" cy="5343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Žučovod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953000" y="3945017"/>
                <a:ext cx="1524000" cy="474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Latn-RS" b="1" smtClean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3162300" y="3851360"/>
                <a:ext cx="1524000" cy="4049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b="1" smtClean="0">
                    <a:solidFill>
                      <a:srgbClr val="516646"/>
                    </a:solidFill>
                    <a:latin typeface="Garamond" panose="02020404030301010803" pitchFamily="18" charset="0"/>
                  </a:rPr>
                  <a:t>Žučne kis.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2391556" y="6479508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Duodenum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776866" y="6479508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Ileum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953000" y="2239118"/>
                <a:ext cx="1905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Portalna vena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611560" y="1414214"/>
            <a:ext cx="7885778" cy="58858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smtClean="0">
                <a:solidFill>
                  <a:srgbClr val="C00000"/>
                </a:solidFill>
                <a:latin typeface="Courgette" panose="02000603070400060004" pitchFamily="2" charset="0"/>
              </a:rPr>
              <a:t>Entero-hepatično kruženje</a:t>
            </a:r>
            <a:endParaRPr lang="sr-Latn-RS" sz="4000" b="1" dirty="0">
              <a:solidFill>
                <a:srgbClr val="C00000"/>
              </a:solidFill>
              <a:latin typeface="Courgette" panose="0200060307040006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9752">
            <a:off x="5132549" y="2347842"/>
            <a:ext cx="3074051" cy="43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juba\FIZIOLOGIJA\vežbe\2 semsetar\zuc spirometrija\Liver4 hakeem-s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187039" cy="29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228600"/>
            <a:ext cx="41910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Holereza i holagoga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628800"/>
            <a:ext cx="3187039" cy="4999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Holereza</a:t>
            </a:r>
            <a:endParaRPr lang="en-US" sz="28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1628800"/>
            <a:ext cx="3187039" cy="4999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Holagoga</a:t>
            </a:r>
            <a:endParaRPr lang="en-US" sz="28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D:\ljuba\das\FIZIOLOGIJA\zuc spirometrija\mhYkfm4.jpg">
            <a:extLst>
              <a:ext uri="{FF2B5EF4-FFF2-40B4-BE49-F238E27FC236}">
                <a16:creationId xmlns:a16="http://schemas.microsoft.com/office/drawing/2014/main" id="{42CB2A7F-B0A0-428F-B61A-A45EA8DC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247" y="450689"/>
            <a:ext cx="2355753" cy="235575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AA063-CF4B-4F83-9EEA-8542C465F3E5}"/>
              </a:ext>
            </a:extLst>
          </p:cNvPr>
          <p:cNvSpPr txBox="1"/>
          <p:nvPr/>
        </p:nvSpPr>
        <p:spPr>
          <a:xfrm>
            <a:off x="268720" y="5588474"/>
            <a:ext cx="259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P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ar kapi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s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haroze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razblažene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24238-C18C-4D18-93DF-1AB55150689C}"/>
              </a:ext>
            </a:extLst>
          </p:cNvPr>
          <p:cNvSpPr txBox="1"/>
          <p:nvPr/>
        </p:nvSpPr>
        <p:spPr>
          <a:xfrm>
            <a:off x="5591070" y="5759465"/>
            <a:ext cx="22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k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onc. H₂SO₄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462C3-0D1C-46AF-B883-D803DEE8C970}"/>
              </a:ext>
            </a:extLst>
          </p:cNvPr>
          <p:cNvSpPr txBox="1"/>
          <p:nvPr/>
        </p:nvSpPr>
        <p:spPr>
          <a:xfrm>
            <a:off x="4955233" y="3031540"/>
            <a:ext cx="14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</a:t>
            </a:r>
            <a:r>
              <a:rPr lang="x-none" dirty="0">
                <a:latin typeface="Garamond" panose="02020404030301010803" pitchFamily="18" charset="0"/>
              </a:rPr>
              <a:t>niz </a:t>
            </a:r>
            <a:endParaRPr lang="sr-Latn-RS" dirty="0">
              <a:latin typeface="Garamond" panose="02020404030301010803" pitchFamily="18" charset="0"/>
            </a:endParaRPr>
          </a:p>
          <a:p>
            <a:r>
              <a:rPr lang="x-none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132BF-696C-481A-8D1E-EF8E7CE450F2}"/>
              </a:ext>
            </a:extLst>
          </p:cNvPr>
          <p:cNvSpPr txBox="1"/>
          <p:nvPr/>
        </p:nvSpPr>
        <p:spPr>
          <a:xfrm>
            <a:off x="7155457" y="4684205"/>
            <a:ext cx="120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</a:t>
            </a:r>
            <a:r>
              <a:rPr lang="x-non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urfurol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BE6055BD-0A55-4A95-837B-9A2046389BD5}"/>
              </a:ext>
            </a:extLst>
          </p:cNvPr>
          <p:cNvSpPr/>
          <p:nvPr/>
        </p:nvSpPr>
        <p:spPr>
          <a:xfrm>
            <a:off x="539552" y="1001506"/>
            <a:ext cx="2953417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Pettenkofer-ova 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reakcija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E52C34-C442-4A0F-BFC9-61894C1A3CD3}"/>
              </a:ext>
            </a:extLst>
          </p:cNvPr>
          <p:cNvGrpSpPr/>
          <p:nvPr/>
        </p:nvGrpSpPr>
        <p:grpSpPr>
          <a:xfrm>
            <a:off x="1295400" y="2362200"/>
            <a:ext cx="541913" cy="2929921"/>
            <a:chOff x="990821" y="2422257"/>
            <a:chExt cx="541913" cy="29299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BE46A-878A-461E-BF2E-03331DDF7809}"/>
                </a:ext>
              </a:extLst>
            </p:cNvPr>
            <p:cNvGrpSpPr/>
            <p:nvPr/>
          </p:nvGrpSpPr>
          <p:grpSpPr>
            <a:xfrm>
              <a:off x="990821" y="4081543"/>
              <a:ext cx="541911" cy="1270635"/>
              <a:chOff x="1629593" y="3482909"/>
              <a:chExt cx="459366" cy="1027262"/>
            </a:xfrm>
            <a:solidFill>
              <a:srgbClr val="DAA600"/>
            </a:solidFill>
          </p:grpSpPr>
          <p:sp>
            <p:nvSpPr>
              <p:cNvPr id="11" name="Freeform 23">
                <a:extLst>
                  <a:ext uri="{FF2B5EF4-FFF2-40B4-BE49-F238E27FC236}">
                    <a16:creationId xmlns:a16="http://schemas.microsoft.com/office/drawing/2014/main" id="{662B0F94-5BDA-45A8-A514-3BC13AE8E881}"/>
                  </a:ext>
                </a:extLst>
              </p:cNvPr>
              <p:cNvSpPr/>
              <p:nvPr/>
            </p:nvSpPr>
            <p:spPr>
              <a:xfrm>
                <a:off x="1635045" y="3581836"/>
                <a:ext cx="448465" cy="928335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rgbClr val="8E6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7FD678-B74E-45D3-BAC7-960D581B1EAF}"/>
                  </a:ext>
                </a:extLst>
              </p:cNvPr>
              <p:cNvSpPr/>
              <p:nvPr/>
            </p:nvSpPr>
            <p:spPr>
              <a:xfrm>
                <a:off x="1629593" y="3482909"/>
                <a:ext cx="459366" cy="197853"/>
              </a:xfrm>
              <a:prstGeom prst="ellipse">
                <a:avLst/>
              </a:prstGeom>
              <a:grpFill/>
              <a:ln>
                <a:solidFill>
                  <a:srgbClr val="8E6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809CD3-0D68-4D3E-A6D6-AD174E9DBD11}"/>
                </a:ext>
              </a:extLst>
            </p:cNvPr>
            <p:cNvGrpSpPr/>
            <p:nvPr/>
          </p:nvGrpSpPr>
          <p:grpSpPr>
            <a:xfrm>
              <a:off x="997031" y="2422257"/>
              <a:ext cx="535703" cy="2929920"/>
              <a:chOff x="1624147" y="2141438"/>
              <a:chExt cx="470264" cy="2368733"/>
            </a:xfrm>
          </p:grpSpPr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6E0FC822-0D58-4B31-96CE-AF8FFAD5F047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BDECCB0-682B-4C56-A76F-5D142BF728DA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1EB3C-10FC-4DA8-B5FE-3E4CAF1D26F7}"/>
              </a:ext>
            </a:extLst>
          </p:cNvPr>
          <p:cNvGrpSpPr/>
          <p:nvPr/>
        </p:nvGrpSpPr>
        <p:grpSpPr>
          <a:xfrm>
            <a:off x="6469949" y="2571237"/>
            <a:ext cx="541912" cy="2929920"/>
            <a:chOff x="6694010" y="2525048"/>
            <a:chExt cx="541912" cy="2929920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A2DD90A0-9E39-4CF0-9C29-120FD1EAF3ED}"/>
                </a:ext>
              </a:extLst>
            </p:cNvPr>
            <p:cNvSpPr/>
            <p:nvPr/>
          </p:nvSpPr>
          <p:spPr>
            <a:xfrm>
              <a:off x="6700575" y="4750232"/>
              <a:ext cx="528917" cy="188276"/>
            </a:xfrm>
            <a:prstGeom prst="flowChartMagneticDisk">
              <a:avLst/>
            </a:prstGeom>
            <a:solidFill>
              <a:srgbClr val="C0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914D2-3B66-43D5-B57B-973940E81C73}"/>
                </a:ext>
              </a:extLst>
            </p:cNvPr>
            <p:cNvGrpSpPr/>
            <p:nvPr/>
          </p:nvGrpSpPr>
          <p:grpSpPr>
            <a:xfrm>
              <a:off x="6694010" y="4246654"/>
              <a:ext cx="541911" cy="1208314"/>
              <a:chOff x="6694010" y="4246654"/>
              <a:chExt cx="541911" cy="1208314"/>
            </a:xfrm>
            <a:noFill/>
          </p:grpSpPr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37332BA1-FCF0-41F1-974D-751D47CFC262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100CE22-5142-4EB6-A756-EA50D2C74A8E}"/>
                  </a:ext>
                </a:extLst>
              </p:cNvPr>
              <p:cNvSpPr/>
              <p:nvPr/>
            </p:nvSpPr>
            <p:spPr>
              <a:xfrm>
                <a:off x="6694010" y="4246654"/>
                <a:ext cx="541911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041D13-1154-4284-AD7A-1198458C5D7E}"/>
                </a:ext>
              </a:extLst>
            </p:cNvPr>
            <p:cNvGrpSpPr/>
            <p:nvPr/>
          </p:nvGrpSpPr>
          <p:grpSpPr>
            <a:xfrm>
              <a:off x="6700219" y="2525048"/>
              <a:ext cx="535703" cy="2929920"/>
              <a:chOff x="1624147" y="2141438"/>
              <a:chExt cx="470264" cy="2368733"/>
            </a:xfrm>
          </p:grpSpPr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13637E8E-DFCE-46AF-A5B9-117B56CA8BD7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FC084D-A8A0-4950-B536-26074A088050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7626C9-1B83-4B83-A462-466FCABB2E7D}"/>
              </a:ext>
            </a:extLst>
          </p:cNvPr>
          <p:cNvCxnSpPr>
            <a:cxnSpLocks/>
          </p:cNvCxnSpPr>
          <p:nvPr/>
        </p:nvCxnSpPr>
        <p:spPr>
          <a:xfrm flipV="1">
            <a:off x="2138475" y="3043821"/>
            <a:ext cx="1033840" cy="5691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838829-69B0-45FD-A49F-1D608A7C7AF4}"/>
              </a:ext>
            </a:extLst>
          </p:cNvPr>
          <p:cNvGrpSpPr/>
          <p:nvPr/>
        </p:nvGrpSpPr>
        <p:grpSpPr>
          <a:xfrm rot="4641163">
            <a:off x="4711648" y="1056723"/>
            <a:ext cx="539623" cy="2929920"/>
            <a:chOff x="6248400" y="1963076"/>
            <a:chExt cx="539623" cy="29299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00FBF85-D034-47B9-8B09-A9CD800282B4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D50DB318-B8C4-467E-BFC4-CB0BD21CA1CB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DAA600"/>
              </a:solidFill>
              <a:ln w="3175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314A6524-A469-47E0-986A-7A74832B676B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DAA600"/>
              </a:solidFill>
              <a:ln w="6350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F1F4AC-7C1E-4645-9A29-3C2BF77986FC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AA5E2A8A-6657-4CF6-B099-782C4699902C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CAF4690-A7DB-458F-A3D6-2EE4BAC04098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32" name="Rounded Rectangle 18">
            <a:extLst>
              <a:ext uri="{FF2B5EF4-FFF2-40B4-BE49-F238E27FC236}">
                <a16:creationId xmlns:a16="http://schemas.microsoft.com/office/drawing/2014/main" id="{C7289F23-33FD-4F5A-B2F2-A7B37709B7F0}"/>
              </a:ext>
            </a:extLst>
          </p:cNvPr>
          <p:cNvSpPr/>
          <p:nvPr/>
        </p:nvSpPr>
        <p:spPr>
          <a:xfrm>
            <a:off x="539552" y="172228"/>
            <a:ext cx="810313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žučnih kiselina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8227105"/>
              </p:ext>
            </p:extLst>
          </p:nvPr>
        </p:nvGraphicFramePr>
        <p:xfrm>
          <a:off x="-926103" y="1067820"/>
          <a:ext cx="36004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Ljuba\FIZIOLOGIJA\vežbe\1._semestar\hemoliza\dfg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18" y="1015017"/>
            <a:ext cx="11144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022128" y="228600"/>
            <a:ext cx="3150071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Žučne boje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0348">
            <a:off x="6110840" y="400386"/>
            <a:ext cx="2985084" cy="2590800"/>
          </a:xfrm>
          <a:prstGeom prst="rect">
            <a:avLst/>
          </a:prstGeom>
        </p:spPr>
      </p:pic>
      <p:cxnSp>
        <p:nvCxnSpPr>
          <p:cNvPr id="5" name="Curved Connector 4"/>
          <p:cNvCxnSpPr>
            <a:stCxn id="1026" idx="2"/>
            <a:endCxn id="10" idx="1"/>
          </p:cNvCxnSpPr>
          <p:nvPr/>
        </p:nvCxnSpPr>
        <p:spPr>
          <a:xfrm rot="16200000" flipH="1">
            <a:off x="3272245" y="1191578"/>
            <a:ext cx="99408" cy="1708436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4074" y="2279608"/>
            <a:ext cx="133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Hemoglobin</a:t>
            </a:r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67" y="1911392"/>
            <a:ext cx="406342" cy="368216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4657725" y="962025"/>
            <a:ext cx="2476500" cy="1133475"/>
          </a:xfrm>
          <a:custGeom>
            <a:avLst/>
            <a:gdLst>
              <a:gd name="connsiteX0" fmla="*/ 0 w 2476500"/>
              <a:gd name="connsiteY0" fmla="*/ 1133475 h 1133475"/>
              <a:gd name="connsiteX1" fmla="*/ 866775 w 2476500"/>
              <a:gd name="connsiteY1" fmla="*/ 1123950 h 1133475"/>
              <a:gd name="connsiteX2" fmla="*/ 1381125 w 2476500"/>
              <a:gd name="connsiteY2" fmla="*/ 1028700 h 1133475"/>
              <a:gd name="connsiteX3" fmla="*/ 1752600 w 2476500"/>
              <a:gd name="connsiteY3" fmla="*/ 847725 h 1133475"/>
              <a:gd name="connsiteX4" fmla="*/ 2038350 w 2476500"/>
              <a:gd name="connsiteY4" fmla="*/ 542925 h 1133475"/>
              <a:gd name="connsiteX5" fmla="*/ 2333625 w 2476500"/>
              <a:gd name="connsiteY5" fmla="*/ 200025 h 1133475"/>
              <a:gd name="connsiteX6" fmla="*/ 2476500 w 2476500"/>
              <a:gd name="connsiteY6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0" h="1133475">
                <a:moveTo>
                  <a:pt x="0" y="1133475"/>
                </a:moveTo>
                <a:lnTo>
                  <a:pt x="866775" y="1123950"/>
                </a:lnTo>
                <a:cubicBezTo>
                  <a:pt x="1096963" y="1106487"/>
                  <a:pt x="1233488" y="1074737"/>
                  <a:pt x="1381125" y="1028700"/>
                </a:cubicBezTo>
                <a:cubicBezTo>
                  <a:pt x="1528762" y="982663"/>
                  <a:pt x="1643063" y="928687"/>
                  <a:pt x="1752600" y="847725"/>
                </a:cubicBezTo>
                <a:cubicBezTo>
                  <a:pt x="1862137" y="766763"/>
                  <a:pt x="1941513" y="650875"/>
                  <a:pt x="2038350" y="542925"/>
                </a:cubicBezTo>
                <a:cubicBezTo>
                  <a:pt x="2135187" y="434975"/>
                  <a:pt x="2260600" y="290512"/>
                  <a:pt x="2333625" y="200025"/>
                </a:cubicBezTo>
                <a:cubicBezTo>
                  <a:pt x="2406650" y="109537"/>
                  <a:pt x="2441575" y="54768"/>
                  <a:pt x="247650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33277" y="592693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Hemoglobin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2442" y="1283431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Biliverdin</a:t>
            </a:r>
            <a:endParaRPr lang="en-US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2442" y="1947536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2" name="Straight Arrow Connector 31"/>
          <p:cNvCxnSpPr>
            <a:endCxn id="34" idx="0"/>
          </p:cNvCxnSpPr>
          <p:nvPr/>
        </p:nvCxnSpPr>
        <p:spPr>
          <a:xfrm>
            <a:off x="7542547" y="962025"/>
            <a:ext cx="0" cy="321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42547" y="1626130"/>
            <a:ext cx="0" cy="321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78172" y="5438"/>
            <a:ext cx="153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Makrofagi</a:t>
            </a:r>
            <a:endParaRPr lang="en-US" sz="2000" b="1">
              <a:latin typeface="Garamond" panose="02020404030301010803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25682" y="2381520"/>
            <a:ext cx="375318" cy="742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32988" y="3100051"/>
            <a:ext cx="21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 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– albumin kompleks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(IB)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92" y="3810471"/>
            <a:ext cx="2505808" cy="23514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18459" y="4031839"/>
            <a:ext cx="24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lukoron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at +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67600" y="3762545"/>
            <a:ext cx="345742" cy="3741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30386" y="5606065"/>
            <a:ext cx="180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Konjugovani </a:t>
            </a:r>
          </a:p>
          <a:p>
            <a:pPr algn="ctr"/>
            <a:r>
              <a:rPr lang="sr-Latn-R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ilirubin (DB)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9" name="Straight Arrow Connector 38"/>
          <p:cNvCxnSpPr>
            <a:endCxn id="37" idx="0"/>
          </p:cNvCxnSpPr>
          <p:nvPr/>
        </p:nvCxnSpPr>
        <p:spPr>
          <a:xfrm flipH="1">
            <a:off x="6031687" y="4411380"/>
            <a:ext cx="1241120" cy="1194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82509" y="6381906"/>
            <a:ext cx="180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Urobilinogen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3410" y="6368534"/>
            <a:ext cx="257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8E6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Sterkobilinogen (feces)</a:t>
            </a:r>
            <a:endParaRPr lang="en-US" b="1">
              <a:solidFill>
                <a:srgbClr val="8E61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471763" y="6211129"/>
            <a:ext cx="190411" cy="206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40338" y="6553200"/>
            <a:ext cx="4158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2" y="4272041"/>
            <a:ext cx="1031051" cy="1641385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50" idx="2"/>
          </p:cNvCxnSpPr>
          <p:nvPr/>
        </p:nvCxnSpPr>
        <p:spPr>
          <a:xfrm flipH="1" flipV="1">
            <a:off x="2977630" y="4868928"/>
            <a:ext cx="1830107" cy="1704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76329" y="4499596"/>
            <a:ext cx="180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Urobilinogen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0631" y="6070001"/>
            <a:ext cx="180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</a:t>
            </a:r>
          </a:p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(urin)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A05C3-8A45-47CD-804E-2DDE201A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B7850-7100-4812-9F5C-8B6D4527B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"/>
            <a:ext cx="92202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9B0CC-79CB-4640-A946-CBC72A645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2"/>
            <a:ext cx="11509780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CD5F38-B35B-4788-BA30-051B10E19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0"/>
            <a:ext cx="9220200" cy="7619999"/>
          </a:xfrm>
          <a:prstGeom prst="rect">
            <a:avLst/>
          </a:prstGeom>
        </p:spPr>
      </p:pic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62638F19-9560-4852-B11C-E4B60D03F74B}"/>
              </a:ext>
            </a:extLst>
          </p:cNvPr>
          <p:cNvSpPr/>
          <p:nvPr/>
        </p:nvSpPr>
        <p:spPr>
          <a:xfrm>
            <a:off x="2743200" y="228600"/>
            <a:ext cx="37338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Žutica (Icterus, lat.)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ljuba\das\FIZIOLOGIJA\zuc spirometrija\mhYkfm4.jpg">
            <a:extLst>
              <a:ext uri="{FF2B5EF4-FFF2-40B4-BE49-F238E27FC236}">
                <a16:creationId xmlns:a16="http://schemas.microsoft.com/office/drawing/2014/main" id="{D423E668-418B-4688-8B4C-B8FE43D0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0153"/>
            <a:ext cx="2057400" cy="2057400"/>
          </a:xfrm>
          <a:prstGeom prst="rect">
            <a:avLst/>
          </a:prstGeom>
          <a:noFill/>
        </p:spPr>
      </p:pic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68D72AB4-6D97-484D-8E6C-F002AB1A06C2}"/>
              </a:ext>
            </a:extLst>
          </p:cNvPr>
          <p:cNvSpPr/>
          <p:nvPr/>
        </p:nvSpPr>
        <p:spPr>
          <a:xfrm>
            <a:off x="1371600" y="172228"/>
            <a:ext cx="66294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žučnih boja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2667000" y="6272215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4ml HNO</a:t>
            </a:r>
            <a:r>
              <a:rPr lang="x-none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1521386" y="34870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BDA32-E056-4541-BC70-E4B97E51F07D}"/>
              </a:ext>
            </a:extLst>
          </p:cNvPr>
          <p:cNvSpPr txBox="1"/>
          <p:nvPr/>
        </p:nvSpPr>
        <p:spPr>
          <a:xfrm>
            <a:off x="1532719" y="485937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  <a:p>
            <a:r>
              <a:rPr lang="sr-Latn-RS" b="1" dirty="0">
                <a:solidFill>
                  <a:srgbClr val="0070C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ilifuscin</a:t>
            </a:r>
            <a:endParaRPr lang="sr-Latn-R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ilirubin</a:t>
            </a:r>
          </a:p>
          <a:p>
            <a:r>
              <a:rPr lang="sr-Latn-RS" b="1" dirty="0">
                <a:solidFill>
                  <a:srgbClr val="FFC000"/>
                </a:solidFill>
                <a:latin typeface="Garamond" panose="02020404030301010803" pitchFamily="18" charset="0"/>
              </a:rPr>
              <a:t>H</a:t>
            </a:r>
            <a:r>
              <a:rPr lang="x-none" b="1" dirty="0">
                <a:solidFill>
                  <a:srgbClr val="FFC000"/>
                </a:solidFill>
                <a:latin typeface="Garamond" panose="02020404030301010803" pitchFamily="18" charset="0"/>
              </a:rPr>
              <a:t>oletelin</a:t>
            </a:r>
            <a:endParaRPr lang="en-US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8FCC597D-BAE1-43A6-ADEB-031B2388A104}"/>
              </a:ext>
            </a:extLst>
          </p:cNvPr>
          <p:cNvSpPr/>
          <p:nvPr/>
        </p:nvSpPr>
        <p:spPr>
          <a:xfrm>
            <a:off x="1954595" y="1457213"/>
            <a:ext cx="216783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latin typeface="Garamond" panose="02020404030301010803" pitchFamily="18" charset="0"/>
              </a:rPr>
              <a:t>Gmelinova proba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646FD-4A88-4A79-A12F-E0AEFCD3A195}"/>
              </a:ext>
            </a:extLst>
          </p:cNvPr>
          <p:cNvGrpSpPr/>
          <p:nvPr/>
        </p:nvGrpSpPr>
        <p:grpSpPr>
          <a:xfrm>
            <a:off x="3045578" y="3173276"/>
            <a:ext cx="538918" cy="2929920"/>
            <a:chOff x="3524010" y="3225980"/>
            <a:chExt cx="538918" cy="292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E3E7AE-FF67-4A44-9AA8-070FC5186FA9}"/>
                </a:ext>
              </a:extLst>
            </p:cNvPr>
            <p:cNvGrpSpPr/>
            <p:nvPr/>
          </p:nvGrpSpPr>
          <p:grpSpPr>
            <a:xfrm>
              <a:off x="3533390" y="5299011"/>
              <a:ext cx="529538" cy="552632"/>
              <a:chOff x="4600240" y="5084512"/>
              <a:chExt cx="529538" cy="552632"/>
            </a:xfrm>
          </p:grpSpPr>
          <p:sp>
            <p:nvSpPr>
              <p:cNvPr id="17" name="Flowchart: Magnetic Disk 16">
                <a:extLst>
                  <a:ext uri="{FF2B5EF4-FFF2-40B4-BE49-F238E27FC236}">
                    <a16:creationId xmlns:a16="http://schemas.microsoft.com/office/drawing/2014/main" id="{26AD3958-C9FA-4B4F-9AC8-6D737ACD386D}"/>
                  </a:ext>
                </a:extLst>
              </p:cNvPr>
              <p:cNvSpPr/>
              <p:nvPr/>
            </p:nvSpPr>
            <p:spPr>
              <a:xfrm>
                <a:off x="4600861" y="5448868"/>
                <a:ext cx="528917" cy="188276"/>
              </a:xfrm>
              <a:prstGeom prst="flowChartMagneticDisk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8" name="Flowchart: Magnetic Disk 17">
                <a:extLst>
                  <a:ext uri="{FF2B5EF4-FFF2-40B4-BE49-F238E27FC236}">
                    <a16:creationId xmlns:a16="http://schemas.microsoft.com/office/drawing/2014/main" id="{52F39C4D-09F3-4C47-B1AA-F2B0C9BF50BA}"/>
                  </a:ext>
                </a:extLst>
              </p:cNvPr>
              <p:cNvSpPr/>
              <p:nvPr/>
            </p:nvSpPr>
            <p:spPr>
              <a:xfrm>
                <a:off x="4600861" y="5329772"/>
                <a:ext cx="528917" cy="188276"/>
              </a:xfrm>
              <a:prstGeom prst="flowChartMagneticDisk">
                <a:avLst/>
              </a:prstGeom>
              <a:solidFill>
                <a:srgbClr val="C00000"/>
              </a:solidFill>
              <a:ln w="19050">
                <a:solidFill>
                  <a:srgbClr val="7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9" name="Flowchart: Magnetic Disk 18">
                <a:extLst>
                  <a:ext uri="{FF2B5EF4-FFF2-40B4-BE49-F238E27FC236}">
                    <a16:creationId xmlns:a16="http://schemas.microsoft.com/office/drawing/2014/main" id="{00C04FF1-67D5-4F7C-ABB4-8E6575B816B0}"/>
                  </a:ext>
                </a:extLst>
              </p:cNvPr>
              <p:cNvSpPr/>
              <p:nvPr/>
            </p:nvSpPr>
            <p:spPr>
              <a:xfrm>
                <a:off x="4600240" y="5203608"/>
                <a:ext cx="528917" cy="188276"/>
              </a:xfrm>
              <a:prstGeom prst="flowChartMagneticDisk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0" name="Flowchart: Magnetic Disk 19">
                <a:extLst>
                  <a:ext uri="{FF2B5EF4-FFF2-40B4-BE49-F238E27FC236}">
                    <a16:creationId xmlns:a16="http://schemas.microsoft.com/office/drawing/2014/main" id="{A7830F09-0C1A-485B-B8D9-6159421E12C2}"/>
                  </a:ext>
                </a:extLst>
              </p:cNvPr>
              <p:cNvSpPr/>
              <p:nvPr/>
            </p:nvSpPr>
            <p:spPr>
              <a:xfrm>
                <a:off x="4600861" y="5084512"/>
                <a:ext cx="528917" cy="188276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5AD4C6-B876-4716-8C6F-2C22F72FDE1A}"/>
                </a:ext>
              </a:extLst>
            </p:cNvPr>
            <p:cNvGrpSpPr/>
            <p:nvPr/>
          </p:nvGrpSpPr>
          <p:grpSpPr>
            <a:xfrm>
              <a:off x="3524232" y="4947586"/>
              <a:ext cx="535480" cy="1208314"/>
              <a:chOff x="6700441" y="4246654"/>
              <a:chExt cx="535480" cy="1208314"/>
            </a:xfrm>
            <a:noFill/>
          </p:grpSpPr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030E7209-F295-40C4-A778-154E11FBFFB8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8CDB323-89F9-460D-90C6-1BBBE02EC045}"/>
                  </a:ext>
                </a:extLst>
              </p:cNvPr>
              <p:cNvSpPr/>
              <p:nvPr/>
            </p:nvSpPr>
            <p:spPr>
              <a:xfrm>
                <a:off x="6706870" y="4246654"/>
                <a:ext cx="529051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E4823-4801-4E89-8204-7D8E006F0263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BD44FC6B-0DF6-49B8-A34A-011D7723CBA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89680F-1D34-4754-AE12-7FD2C469A55B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1281068" y="1658762"/>
            <a:ext cx="539623" cy="2929920"/>
            <a:chOff x="6248400" y="1963076"/>
            <a:chExt cx="539623" cy="29299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26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DAA600"/>
              </a:solidFill>
              <a:ln w="3175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DAA600"/>
              </a:solidFill>
              <a:ln w="6350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348144" y="2339651"/>
            <a:ext cx="129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323715-7BAF-4CC2-B867-D3883A1D7156}"/>
              </a:ext>
            </a:extLst>
          </p:cNvPr>
          <p:cNvGrpSpPr/>
          <p:nvPr/>
        </p:nvGrpSpPr>
        <p:grpSpPr>
          <a:xfrm>
            <a:off x="6105490" y="4894882"/>
            <a:ext cx="538918" cy="1208314"/>
            <a:chOff x="6697003" y="4246654"/>
            <a:chExt cx="538918" cy="1208314"/>
          </a:xfrm>
          <a:noFill/>
        </p:grpSpPr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CB70D1DB-280E-4340-A18A-6D5AA84008C0}"/>
                </a:ext>
              </a:extLst>
            </p:cNvPr>
            <p:cNvSpPr/>
            <p:nvPr/>
          </p:nvSpPr>
          <p:spPr>
            <a:xfrm>
              <a:off x="6700441" y="4306697"/>
              <a:ext cx="529051" cy="1148271"/>
            </a:xfrm>
            <a:custGeom>
              <a:avLst/>
              <a:gdLst>
                <a:gd name="connsiteX0" fmla="*/ 0 w 448465"/>
                <a:gd name="connsiteY0" fmla="*/ 0 h 928335"/>
                <a:gd name="connsiteX1" fmla="*/ 448463 w 448465"/>
                <a:gd name="connsiteY1" fmla="*/ 0 h 928335"/>
                <a:gd name="connsiteX2" fmla="*/ 448463 w 448465"/>
                <a:gd name="connsiteY2" fmla="*/ 678589 h 928335"/>
                <a:gd name="connsiteX3" fmla="*/ 448465 w 448465"/>
                <a:gd name="connsiteY3" fmla="*/ 678611 h 928335"/>
                <a:gd name="connsiteX4" fmla="*/ 448463 w 448465"/>
                <a:gd name="connsiteY4" fmla="*/ 678633 h 928335"/>
                <a:gd name="connsiteX5" fmla="*/ 448463 w 448465"/>
                <a:gd name="connsiteY5" fmla="*/ 684918 h 928335"/>
                <a:gd name="connsiteX6" fmla="*/ 447894 w 448465"/>
                <a:gd name="connsiteY6" fmla="*/ 684918 h 928335"/>
                <a:gd name="connsiteX7" fmla="*/ 443909 w 448465"/>
                <a:gd name="connsiteY7" fmla="*/ 728939 h 928335"/>
                <a:gd name="connsiteX8" fmla="*/ 224233 w 448465"/>
                <a:gd name="connsiteY8" fmla="*/ 928335 h 928335"/>
                <a:gd name="connsiteX9" fmla="*/ 4557 w 448465"/>
                <a:gd name="connsiteY9" fmla="*/ 728939 h 928335"/>
                <a:gd name="connsiteX10" fmla="*/ 572 w 448465"/>
                <a:gd name="connsiteY10" fmla="*/ 684918 h 928335"/>
                <a:gd name="connsiteX11" fmla="*/ 0 w 448465"/>
                <a:gd name="connsiteY11" fmla="*/ 684918 h 9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65" h="928335">
                  <a:moveTo>
                    <a:pt x="0" y="0"/>
                  </a:moveTo>
                  <a:lnTo>
                    <a:pt x="448463" y="0"/>
                  </a:lnTo>
                  <a:lnTo>
                    <a:pt x="448463" y="678589"/>
                  </a:lnTo>
                  <a:lnTo>
                    <a:pt x="448465" y="678611"/>
                  </a:lnTo>
                  <a:lnTo>
                    <a:pt x="448463" y="678633"/>
                  </a:lnTo>
                  <a:lnTo>
                    <a:pt x="448463" y="684918"/>
                  </a:lnTo>
                  <a:lnTo>
                    <a:pt x="447894" y="684918"/>
                  </a:lnTo>
                  <a:lnTo>
                    <a:pt x="443909" y="728939"/>
                  </a:lnTo>
                  <a:cubicBezTo>
                    <a:pt x="423001" y="842735"/>
                    <a:pt x="332593" y="928335"/>
                    <a:pt x="224233" y="928335"/>
                  </a:cubicBezTo>
                  <a:cubicBezTo>
                    <a:pt x="115873" y="928335"/>
                    <a:pt x="25465" y="842735"/>
                    <a:pt x="4557" y="728939"/>
                  </a:cubicBezTo>
                  <a:lnTo>
                    <a:pt x="572" y="684918"/>
                  </a:lnTo>
                  <a:lnTo>
                    <a:pt x="0" y="68491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8C29F6-2172-4D28-9D68-9E989EE54031}"/>
                </a:ext>
              </a:extLst>
            </p:cNvPr>
            <p:cNvSpPr/>
            <p:nvPr/>
          </p:nvSpPr>
          <p:spPr>
            <a:xfrm>
              <a:off x="6697003" y="4246654"/>
              <a:ext cx="538918" cy="182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296032" y="1457213"/>
            <a:ext cx="216783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latin typeface="Garamond" panose="02020404030301010803" pitchFamily="18" charset="0"/>
              </a:rPr>
              <a:t>Proba sa jodom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0DB5F370-07B8-4BF8-8EFA-E4EA76AFA084}"/>
              </a:ext>
            </a:extLst>
          </p:cNvPr>
          <p:cNvSpPr/>
          <p:nvPr/>
        </p:nvSpPr>
        <p:spPr>
          <a:xfrm>
            <a:off x="6115491" y="4868148"/>
            <a:ext cx="528917" cy="2585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C2E44C-FBBD-4C18-B72C-B97A6A0FC992}"/>
              </a:ext>
            </a:extLst>
          </p:cNvPr>
          <p:cNvGrpSpPr/>
          <p:nvPr/>
        </p:nvGrpSpPr>
        <p:grpSpPr>
          <a:xfrm>
            <a:off x="6105490" y="3178013"/>
            <a:ext cx="538919" cy="2929920"/>
            <a:chOff x="1624147" y="2141438"/>
            <a:chExt cx="470264" cy="2368733"/>
          </a:xfrm>
        </p:grpSpPr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28D9942-EA18-4D12-9EAD-17CB4E9650BC}"/>
                </a:ext>
              </a:extLst>
            </p:cNvPr>
            <p:cNvSpPr/>
            <p:nvPr/>
          </p:nvSpPr>
          <p:spPr>
            <a:xfrm>
              <a:off x="1624147" y="2243764"/>
              <a:ext cx="470264" cy="2266407"/>
            </a:xfrm>
            <a:custGeom>
              <a:avLst/>
              <a:gdLst>
                <a:gd name="connsiteX0" fmla="*/ 0 w 470264"/>
                <a:gd name="connsiteY0" fmla="*/ 0 h 2266407"/>
                <a:gd name="connsiteX1" fmla="*/ 470263 w 470264"/>
                <a:gd name="connsiteY1" fmla="*/ 0 h 2266407"/>
                <a:gd name="connsiteX2" fmla="*/ 470263 w 470264"/>
                <a:gd name="connsiteY2" fmla="*/ 1985543 h 2266407"/>
                <a:gd name="connsiteX3" fmla="*/ 470264 w 470264"/>
                <a:gd name="connsiteY3" fmla="*/ 1985555 h 2266407"/>
                <a:gd name="connsiteX4" fmla="*/ 235132 w 470264"/>
                <a:gd name="connsiteY4" fmla="*/ 2266407 h 2266407"/>
                <a:gd name="connsiteX5" fmla="*/ 0 w 470264"/>
                <a:gd name="connsiteY5" fmla="*/ 1985555 h 22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264" h="2266407">
                  <a:moveTo>
                    <a:pt x="0" y="0"/>
                  </a:moveTo>
                  <a:lnTo>
                    <a:pt x="470263" y="0"/>
                  </a:lnTo>
                  <a:lnTo>
                    <a:pt x="470263" y="1985543"/>
                  </a:lnTo>
                  <a:lnTo>
                    <a:pt x="470264" y="1985555"/>
                  </a:lnTo>
                  <a:cubicBezTo>
                    <a:pt x="470264" y="2140665"/>
                    <a:pt x="364992" y="2266407"/>
                    <a:pt x="235132" y="2266407"/>
                  </a:cubicBezTo>
                  <a:cubicBezTo>
                    <a:pt x="105272" y="2266407"/>
                    <a:pt x="0" y="2140665"/>
                    <a:pt x="0" y="1985555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BD0E5D-0415-4632-950A-B1FE97224691}"/>
                </a:ext>
              </a:extLst>
            </p:cNvPr>
            <p:cNvSpPr/>
            <p:nvPr/>
          </p:nvSpPr>
          <p:spPr>
            <a:xfrm>
              <a:off x="1624147" y="2141438"/>
              <a:ext cx="470263" cy="2046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37979" y="483441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tinkture joda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FB79F-12E4-4053-A88E-42278551E579}"/>
              </a:ext>
            </a:extLst>
          </p:cNvPr>
          <p:cNvSpPr txBox="1"/>
          <p:nvPr/>
        </p:nvSpPr>
        <p:spPr>
          <a:xfrm>
            <a:off x="4894834" y="47849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</p:txBody>
      </p:sp>
    </p:spTree>
    <p:extLst>
      <p:ext uri="{BB962C8B-B14F-4D97-AF65-F5344CB8AC3E}">
        <p14:creationId xmlns:p14="http://schemas.microsoft.com/office/powerpoint/2010/main" val="20554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500" y="228600"/>
            <a:ext cx="34290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Holesterol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1098771"/>
            <a:ext cx="5544616" cy="355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Fiziološki sastojak žuči.</a:t>
            </a:r>
            <a:endParaRPr lang="en-US" sz="24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1696383"/>
            <a:ext cx="7220272" cy="355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Odnos holesterola i žučnih kiselina je fiziološki </a:t>
            </a:r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1:13</a:t>
            </a:r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.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2262145"/>
            <a:ext cx="7986210" cy="787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Deo izlučenog holesterola </a:t>
            </a:r>
            <a:r>
              <a:rPr lang="sr-Latn-RS" sz="2400">
                <a:solidFill>
                  <a:srgbClr val="516646"/>
                </a:solidFill>
                <a:latin typeface="Garamond" panose="02020404030301010803" pitchFamily="18" charset="0"/>
              </a:rPr>
              <a:t>se </a:t>
            </a:r>
            <a:r>
              <a:rPr lang="sr-Latn-RS" sz="2400" smtClean="0">
                <a:solidFill>
                  <a:srgbClr val="516646"/>
                </a:solidFill>
                <a:latin typeface="Garamond" panose="02020404030301010803" pitchFamily="18" charset="0"/>
              </a:rPr>
              <a:t>resorbuje, </a:t>
            </a:r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a deo se izbaci fecesom (</a:t>
            </a:r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koprosterol</a:t>
            </a:r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).</a:t>
            </a:r>
            <a:endParaRPr lang="en-US" sz="24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9778"/>
            <a:ext cx="4104456" cy="3078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2" y="3469778"/>
            <a:ext cx="4062313" cy="30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ljuba\das\FIZIOLOGIJA\zuc spirometrija\mhYkfm4.jpg">
            <a:extLst>
              <a:ext uri="{FF2B5EF4-FFF2-40B4-BE49-F238E27FC236}">
                <a16:creationId xmlns:a16="http://schemas.microsoft.com/office/drawing/2014/main" id="{E5C70C10-D362-41C2-9678-ABAF30DA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754327" cy="1754327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062803-8B97-4CB2-BE50-2B5D3650331D}"/>
              </a:ext>
            </a:extLst>
          </p:cNvPr>
          <p:cNvGrpSpPr/>
          <p:nvPr/>
        </p:nvGrpSpPr>
        <p:grpSpPr>
          <a:xfrm>
            <a:off x="2218075" y="2063297"/>
            <a:ext cx="538918" cy="2929920"/>
            <a:chOff x="3524010" y="3225980"/>
            <a:chExt cx="538918" cy="2929920"/>
          </a:xfrm>
        </p:grpSpPr>
        <p:sp>
          <p:nvSpPr>
            <p:cNvPr id="4" name="Flowchart: Magnetic Disk 3">
              <a:extLst>
                <a:ext uri="{FF2B5EF4-FFF2-40B4-BE49-F238E27FC236}">
                  <a16:creationId xmlns:a16="http://schemas.microsoft.com/office/drawing/2014/main" id="{C9A111CA-1783-4548-B216-41B88248E330}"/>
                </a:ext>
              </a:extLst>
            </p:cNvPr>
            <p:cNvSpPr/>
            <p:nvPr/>
          </p:nvSpPr>
          <p:spPr>
            <a:xfrm>
              <a:off x="3534011" y="5544271"/>
              <a:ext cx="528917" cy="188276"/>
            </a:xfrm>
            <a:prstGeom prst="flowChartMagneticDisk">
              <a:avLst/>
            </a:prstGeom>
            <a:solidFill>
              <a:srgbClr val="C00000"/>
            </a:solidFill>
            <a:ln w="1905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59F063-22DF-4962-8718-B7B5F76132EE}"/>
                </a:ext>
              </a:extLst>
            </p:cNvPr>
            <p:cNvGrpSpPr/>
            <p:nvPr/>
          </p:nvGrpSpPr>
          <p:grpSpPr>
            <a:xfrm>
              <a:off x="3524232" y="4947586"/>
              <a:ext cx="529052" cy="1208314"/>
              <a:chOff x="6700441" y="4246654"/>
              <a:chExt cx="529052" cy="1208314"/>
            </a:xfrm>
            <a:noFill/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7354ACB0-04FF-423D-9045-424628FA7483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45618-D7BC-49C1-8DD5-493EC7EB22CE}"/>
                  </a:ext>
                </a:extLst>
              </p:cNvPr>
              <p:cNvSpPr/>
              <p:nvPr/>
            </p:nvSpPr>
            <p:spPr>
              <a:xfrm>
                <a:off x="6710221" y="4246654"/>
                <a:ext cx="519272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2AAB04-F712-424F-B327-ACEE3273BB46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7" name="Freeform 29">
                <a:extLst>
                  <a:ext uri="{FF2B5EF4-FFF2-40B4-BE49-F238E27FC236}">
                    <a16:creationId xmlns:a16="http://schemas.microsoft.com/office/drawing/2014/main" id="{A7ED414A-0610-446B-A96F-E58F6A3594F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2D8CAED-155F-4434-A6C0-41F062659C3D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C4BD12-8C66-4D39-91E8-2B9C0A3CD24B}"/>
              </a:ext>
            </a:extLst>
          </p:cNvPr>
          <p:cNvSpPr txBox="1"/>
          <p:nvPr/>
        </p:nvSpPr>
        <p:spPr>
          <a:xfrm>
            <a:off x="439515" y="4129190"/>
            <a:ext cx="168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rveni prsten</a:t>
            </a:r>
            <a:r>
              <a:rPr lang="sr-Latn-CS" b="1" dirty="0">
                <a:solidFill>
                  <a:srgbClr val="C00000"/>
                </a:solidFill>
                <a:latin typeface="Garamond" panose="02020404030301010803" pitchFamily="18" charset="0"/>
              </a:rPr>
              <a:t> (trešnja boje)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E022A-89DC-4E44-91C2-0BF8052134EE}"/>
              </a:ext>
            </a:extLst>
          </p:cNvPr>
          <p:cNvSpPr txBox="1"/>
          <p:nvPr/>
        </p:nvSpPr>
        <p:spPr>
          <a:xfrm>
            <a:off x="1193714" y="5358713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H₂SO₄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hloroformsk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og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rastvor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holesterola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915304C-ABAE-4E0B-9B54-87C60961B75B}"/>
              </a:ext>
            </a:extLst>
          </p:cNvPr>
          <p:cNvSpPr/>
          <p:nvPr/>
        </p:nvSpPr>
        <p:spPr>
          <a:xfrm>
            <a:off x="1371600" y="228600"/>
            <a:ext cx="64008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holesterola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B34626-6B9F-43CF-ABDE-1F29824A5C1C}"/>
              </a:ext>
            </a:extLst>
          </p:cNvPr>
          <p:cNvGrpSpPr/>
          <p:nvPr/>
        </p:nvGrpSpPr>
        <p:grpSpPr>
          <a:xfrm>
            <a:off x="6296397" y="2065789"/>
            <a:ext cx="535703" cy="2929920"/>
            <a:chOff x="6191423" y="3155338"/>
            <a:chExt cx="535703" cy="29299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EBC202-3BAF-4AD5-B026-BEF6674EFFA1}"/>
                </a:ext>
              </a:extLst>
            </p:cNvPr>
            <p:cNvGrpSpPr/>
            <p:nvPr/>
          </p:nvGrpSpPr>
          <p:grpSpPr>
            <a:xfrm>
              <a:off x="6191423" y="3281907"/>
              <a:ext cx="535703" cy="2803351"/>
              <a:chOff x="8474112" y="3197116"/>
              <a:chExt cx="535703" cy="28033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45546A4-E77B-423A-BBEE-8170FEEB0259}"/>
                  </a:ext>
                </a:extLst>
              </p:cNvPr>
              <p:cNvGrpSpPr/>
              <p:nvPr/>
            </p:nvGrpSpPr>
            <p:grpSpPr>
              <a:xfrm>
                <a:off x="8480639" y="5182566"/>
                <a:ext cx="528917" cy="462824"/>
                <a:chOff x="7410529" y="3797017"/>
                <a:chExt cx="528917" cy="462824"/>
              </a:xfrm>
            </p:grpSpPr>
            <p:sp>
              <p:nvSpPr>
                <p:cNvPr id="21" name="Flowchart: Magnetic Disk 20">
                  <a:extLst>
                    <a:ext uri="{FF2B5EF4-FFF2-40B4-BE49-F238E27FC236}">
                      <a16:creationId xmlns:a16="http://schemas.microsoft.com/office/drawing/2014/main" id="{18788B1C-5330-4251-82DD-0B697E4153FA}"/>
                    </a:ext>
                  </a:extLst>
                </p:cNvPr>
                <p:cNvSpPr/>
                <p:nvPr/>
              </p:nvSpPr>
              <p:spPr>
                <a:xfrm>
                  <a:off x="7410529" y="4071565"/>
                  <a:ext cx="528917" cy="188276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2" name="Flowchart: Magnetic Disk 21">
                  <a:extLst>
                    <a:ext uri="{FF2B5EF4-FFF2-40B4-BE49-F238E27FC236}">
                      <a16:creationId xmlns:a16="http://schemas.microsoft.com/office/drawing/2014/main" id="{6AA4D6F3-107A-4A52-AB61-C730DF917803}"/>
                    </a:ext>
                  </a:extLst>
                </p:cNvPr>
                <p:cNvSpPr/>
                <p:nvPr/>
              </p:nvSpPr>
              <p:spPr>
                <a:xfrm>
                  <a:off x="7410529" y="3934291"/>
                  <a:ext cx="528917" cy="188276"/>
                </a:xfrm>
                <a:prstGeom prst="flowChartMagneticDisk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3" name="Flowchart: Magnetic Disk 22">
                  <a:extLst>
                    <a:ext uri="{FF2B5EF4-FFF2-40B4-BE49-F238E27FC236}">
                      <a16:creationId xmlns:a16="http://schemas.microsoft.com/office/drawing/2014/main" id="{E5DF74CE-6E22-4C0D-A1D6-A5C03425248D}"/>
                    </a:ext>
                  </a:extLst>
                </p:cNvPr>
                <p:cNvSpPr/>
                <p:nvPr/>
              </p:nvSpPr>
              <p:spPr>
                <a:xfrm>
                  <a:off x="7410529" y="3797017"/>
                  <a:ext cx="528917" cy="188276"/>
                </a:xfrm>
                <a:prstGeom prst="flowChartMagneticDisk">
                  <a:avLst/>
                </a:prstGeom>
                <a:solidFill>
                  <a:srgbClr val="C00000"/>
                </a:solidFill>
                <a:ln w="19050">
                  <a:solidFill>
                    <a:srgbClr val="7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C162D57-FDAD-45E8-808E-01E0CD1711B7}"/>
                  </a:ext>
                </a:extLst>
              </p:cNvPr>
              <p:cNvGrpSpPr/>
              <p:nvPr/>
            </p:nvGrpSpPr>
            <p:grpSpPr>
              <a:xfrm>
                <a:off x="8474112" y="4792153"/>
                <a:ext cx="535702" cy="1208314"/>
                <a:chOff x="6700219" y="4246654"/>
                <a:chExt cx="535702" cy="1208314"/>
              </a:xfrm>
              <a:noFill/>
            </p:grpSpPr>
            <p:sp>
              <p:nvSpPr>
                <p:cNvPr id="19" name="Freeform 43">
                  <a:extLst>
                    <a:ext uri="{FF2B5EF4-FFF2-40B4-BE49-F238E27FC236}">
                      <a16:creationId xmlns:a16="http://schemas.microsoft.com/office/drawing/2014/main" id="{542CE39E-7823-4ACA-90B9-91199D524E6A}"/>
                    </a:ext>
                  </a:extLst>
                </p:cNvPr>
                <p:cNvSpPr/>
                <p:nvPr/>
              </p:nvSpPr>
              <p:spPr>
                <a:xfrm>
                  <a:off x="6700441" y="4306697"/>
                  <a:ext cx="529051" cy="1148271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CD3EC8C-6567-4DF5-9FEB-0BCED1BB7C59}"/>
                    </a:ext>
                  </a:extLst>
                </p:cNvPr>
                <p:cNvSpPr/>
                <p:nvPr/>
              </p:nvSpPr>
              <p:spPr>
                <a:xfrm>
                  <a:off x="6700219" y="4246654"/>
                  <a:ext cx="535702" cy="1824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C285038-B181-4707-AC7E-8BB898EBEFA3}"/>
                  </a:ext>
                </a:extLst>
              </p:cNvPr>
              <p:cNvSpPr/>
              <p:nvPr/>
            </p:nvSpPr>
            <p:spPr>
              <a:xfrm>
                <a:off x="8474112" y="3197116"/>
                <a:ext cx="535703" cy="2803351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100284-2958-4755-9BDE-A52777AA5478}"/>
                </a:ext>
              </a:extLst>
            </p:cNvPr>
            <p:cNvSpPr/>
            <p:nvPr/>
          </p:nvSpPr>
          <p:spPr>
            <a:xfrm>
              <a:off x="6191423" y="3155338"/>
              <a:ext cx="535702" cy="2531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2D0DAE-EBC8-44B4-BDA9-D53947563AAE}"/>
              </a:ext>
            </a:extLst>
          </p:cNvPr>
          <p:cNvSpPr txBox="1"/>
          <p:nvPr/>
        </p:nvSpPr>
        <p:spPr>
          <a:xfrm>
            <a:off x="4762428" y="5023909"/>
            <a:ext cx="3597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k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onc. H₂SO₄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anidrida sirćetne kis.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hloroformskog rastvora holesterola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A9E69-58C7-4480-988D-DBC57787F9FE}"/>
              </a:ext>
            </a:extLst>
          </p:cNvPr>
          <p:cNvSpPr txBox="1"/>
          <p:nvPr/>
        </p:nvSpPr>
        <p:spPr>
          <a:xfrm>
            <a:off x="4544385" y="4058422"/>
            <a:ext cx="162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rveni</a:t>
            </a:r>
            <a:r>
              <a:rPr lang="x-none" b="1" dirty="0">
                <a:latin typeface="Garamond" panose="02020404030301010803" pitchFamily="18" charset="0"/>
              </a:rPr>
              <a:t>, 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plavi</a:t>
            </a:r>
            <a:r>
              <a:rPr lang="x-none" b="1" dirty="0">
                <a:latin typeface="Garamond" panose="02020404030301010803" pitchFamily="18" charset="0"/>
              </a:rPr>
              <a:t> </a:t>
            </a:r>
            <a:endParaRPr lang="sr-Latn-RS" b="1" dirty="0">
              <a:latin typeface="Garamond" panose="02020404030301010803" pitchFamily="18" charset="0"/>
            </a:endParaRPr>
          </a:p>
          <a:p>
            <a:r>
              <a:rPr lang="x-none" b="1" dirty="0">
                <a:latin typeface="Garamond" panose="02020404030301010803" pitchFamily="18" charset="0"/>
              </a:rPr>
              <a:t>i </a:t>
            </a:r>
            <a:r>
              <a:rPr lang="x-none" b="1" dirty="0">
                <a:solidFill>
                  <a:srgbClr val="00B050"/>
                </a:solidFill>
                <a:latin typeface="Garamond" panose="02020404030301010803" pitchFamily="18" charset="0"/>
              </a:rPr>
              <a:t>zeleni</a:t>
            </a:r>
            <a:r>
              <a:rPr lang="x-none" b="1" dirty="0">
                <a:latin typeface="Garamond" panose="02020404030301010803" pitchFamily="18" charset="0"/>
              </a:rPr>
              <a:t> prsten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44FD81E0-D79F-42B4-BC94-6FB0F8FAA214}"/>
              </a:ext>
            </a:extLst>
          </p:cNvPr>
          <p:cNvSpPr/>
          <p:nvPr/>
        </p:nvSpPr>
        <p:spPr>
          <a:xfrm>
            <a:off x="1376466" y="1234366"/>
            <a:ext cx="2754621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Salkovski-eva proba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9257E111-1D98-49A7-9B93-26FFA5F02E5F}"/>
              </a:ext>
            </a:extLst>
          </p:cNvPr>
          <p:cNvSpPr/>
          <p:nvPr/>
        </p:nvSpPr>
        <p:spPr>
          <a:xfrm>
            <a:off x="5012915" y="1236772"/>
            <a:ext cx="2754621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Libermann-ova proba</a:t>
            </a:r>
          </a:p>
        </p:txBody>
      </p:sp>
    </p:spTree>
    <p:extLst>
      <p:ext uri="{BB962C8B-B14F-4D97-AF65-F5344CB8AC3E}">
        <p14:creationId xmlns:p14="http://schemas.microsoft.com/office/powerpoint/2010/main" val="3322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0916" y="1219200"/>
            <a:ext cx="2743200" cy="4572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18288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Lučenje, sastav žuči?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24384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Sekret-ekskret?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3020291"/>
            <a:ext cx="4267200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kiseline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(poreklo,uloge,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1582" y="3983182"/>
            <a:ext cx="4246418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boje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(poreklo,cirkulisanje, ikterus,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1582" y="4925291"/>
            <a:ext cx="4246418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Holesterol?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936" y="1208314"/>
            <a:ext cx="8004464" cy="4419600"/>
          </a:xfrm>
          <a:prstGeom prst="roundRect">
            <a:avLst>
              <a:gd name="adj" fmla="val 945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za dokazivanje prisustva žučnih kiselina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(Pettenkoferova proba)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probe za dokazivanje prisustva žučnih boja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(Gmelinova proba, proba sa jodom)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dokazivanje prisustva holesterola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(Salkovskijeva proba, Libermanova </a:t>
            </a: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proba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0916" y="1219200"/>
            <a:ext cx="2743200" cy="4572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18288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Lučenje, sastav žuči?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24384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Sekret-ekskret?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3020291"/>
            <a:ext cx="4267200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kiseline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(poreklo,uloge,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1582" y="3983182"/>
            <a:ext cx="4246418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boje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(poreklo,cirkulisanje, ikterus,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1582" y="4925291"/>
            <a:ext cx="4246418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Holesterol?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936" y="1208314"/>
            <a:ext cx="8004464" cy="4419600"/>
          </a:xfrm>
          <a:prstGeom prst="roundRect">
            <a:avLst>
              <a:gd name="adj" fmla="val 945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za dokazivanje prisustva žučnih kiselina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(Pettenkoferova proba)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probe za dokazivanje prisustva žučnih boja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(Gmelinova proba, proba sa jodom)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dokazivanje prisustva holesterola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(Salkovskijeva proba, Libermanova </a:t>
            </a: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proba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9446" y="4005064"/>
            <a:ext cx="4235029" cy="4174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5723" y="836712"/>
            <a:ext cx="7208753" cy="4378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Garamond" pitchFamily="18" charset="0"/>
              </a:rPr>
              <a:t>Sintetiše se u ćelijama jetre i izlučuje u </a:t>
            </a:r>
            <a:r>
              <a:rPr lang="sr-Latn-RS" sz="2400">
                <a:solidFill>
                  <a:schemeClr val="tx1"/>
                </a:solidFill>
                <a:latin typeface="Garamond" pitchFamily="18" charset="0"/>
              </a:rPr>
              <a:t>žučne </a:t>
            </a:r>
            <a:r>
              <a:rPr lang="sr-Latn-RS" sz="2400" smtClean="0">
                <a:solidFill>
                  <a:schemeClr val="tx1"/>
                </a:solidFill>
                <a:latin typeface="Garamond" pitchFamily="18" charset="0"/>
              </a:rPr>
              <a:t>kapilare.</a:t>
            </a:r>
            <a:endParaRPr lang="sr-Latn-RS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2" y="1419193"/>
            <a:ext cx="3021496" cy="186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7560" y="2240867"/>
            <a:ext cx="216024" cy="2160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1255572" y="2456892"/>
            <a:ext cx="0" cy="154817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" y="4221089"/>
            <a:ext cx="2333333" cy="2571429"/>
          </a:xfrm>
          <a:prstGeom prst="rect">
            <a:avLst/>
          </a:prstGeom>
        </p:spPr>
      </p:pic>
      <p:sp>
        <p:nvSpPr>
          <p:cNvPr id="18" name="Hexagon 17"/>
          <p:cNvSpPr/>
          <p:nvPr/>
        </p:nvSpPr>
        <p:spPr>
          <a:xfrm rot="274175">
            <a:off x="263473" y="5142600"/>
            <a:ext cx="1492829" cy="1290411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41085" y="4918142"/>
            <a:ext cx="144973" cy="175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3"/>
            <a:endCxn id="24" idx="7"/>
          </p:cNvCxnSpPr>
          <p:nvPr/>
        </p:nvCxnSpPr>
        <p:spPr>
          <a:xfrm flipH="1">
            <a:off x="636437" y="5269795"/>
            <a:ext cx="763115" cy="1036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3" idx="6"/>
            <a:endCxn id="39" idx="0"/>
          </p:cNvCxnSpPr>
          <p:nvPr/>
        </p:nvCxnSpPr>
        <p:spPr>
          <a:xfrm>
            <a:off x="393436" y="5742350"/>
            <a:ext cx="1288496" cy="91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5"/>
            <a:endCxn id="25" idx="1"/>
          </p:cNvCxnSpPr>
          <p:nvPr/>
        </p:nvCxnSpPr>
        <p:spPr>
          <a:xfrm>
            <a:off x="755769" y="5197564"/>
            <a:ext cx="533954" cy="1180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9113" y="5396242"/>
            <a:ext cx="1089417" cy="757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3435" y="5498940"/>
            <a:ext cx="1217614" cy="56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33715" y="571579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418932" y="6534346"/>
            <a:ext cx="63070" cy="185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4" idx="3"/>
          </p:cNvCxnSpPr>
          <p:nvPr/>
        </p:nvCxnSpPr>
        <p:spPr>
          <a:xfrm flipH="1">
            <a:off x="352205" y="6458791"/>
            <a:ext cx="119332" cy="167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5" idx="3"/>
          </p:cNvCxnSpPr>
          <p:nvPr/>
        </p:nvCxnSpPr>
        <p:spPr>
          <a:xfrm flipH="1">
            <a:off x="1194773" y="6530799"/>
            <a:ext cx="94950" cy="158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4" idx="5"/>
          </p:cNvCxnSpPr>
          <p:nvPr/>
        </p:nvCxnSpPr>
        <p:spPr>
          <a:xfrm>
            <a:off x="636437" y="6458791"/>
            <a:ext cx="52604" cy="198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96175" y="4876679"/>
            <a:ext cx="385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75603" y="4581129"/>
            <a:ext cx="20572" cy="308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75603" y="4293096"/>
            <a:ext cx="358112" cy="288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33715" y="4300615"/>
            <a:ext cx="856327" cy="77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518458" y="4986054"/>
            <a:ext cx="155823" cy="1216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74281" y="4709260"/>
            <a:ext cx="246114" cy="284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1767182" y="4365105"/>
            <a:ext cx="153213" cy="344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1086058" y="4339304"/>
            <a:ext cx="283556" cy="578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29532" y="4900144"/>
            <a:ext cx="67577" cy="135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789921" y="4377993"/>
            <a:ext cx="977261" cy="52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75603" y="4581129"/>
            <a:ext cx="1344792" cy="128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0" idx="0"/>
          </p:cNvCxnSpPr>
          <p:nvPr/>
        </p:nvCxnSpPr>
        <p:spPr>
          <a:xfrm flipV="1">
            <a:off x="1482002" y="4967881"/>
            <a:ext cx="6773" cy="11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932348" y="4299886"/>
            <a:ext cx="556427" cy="667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596175" y="4537182"/>
            <a:ext cx="1247613" cy="259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81681" y="4426362"/>
            <a:ext cx="962642" cy="489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134425" y="45891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21" idx="6"/>
          </p:cNvCxnSpPr>
          <p:nvPr/>
        </p:nvCxnSpPr>
        <p:spPr>
          <a:xfrm flipV="1">
            <a:off x="1821393" y="5820359"/>
            <a:ext cx="99002" cy="3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20395" y="5715797"/>
            <a:ext cx="203333" cy="10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99857" y="5715797"/>
            <a:ext cx="288032" cy="117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2" idx="0"/>
            <a:endCxn id="21" idx="5"/>
          </p:cNvCxnSpPr>
          <p:nvPr/>
        </p:nvCxnSpPr>
        <p:spPr>
          <a:xfrm flipH="1" flipV="1">
            <a:off x="1787241" y="5900185"/>
            <a:ext cx="221622" cy="438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68280" y="6416686"/>
            <a:ext cx="554240" cy="48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72" idx="1"/>
          </p:cNvCxnSpPr>
          <p:nvPr/>
        </p:nvCxnSpPr>
        <p:spPr>
          <a:xfrm>
            <a:off x="1558008" y="6151950"/>
            <a:ext cx="399938" cy="207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2" idx="0"/>
          </p:cNvCxnSpPr>
          <p:nvPr/>
        </p:nvCxnSpPr>
        <p:spPr>
          <a:xfrm flipV="1">
            <a:off x="2008863" y="5713484"/>
            <a:ext cx="114865" cy="624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2" idx="3"/>
          </p:cNvCxnSpPr>
          <p:nvPr/>
        </p:nvCxnSpPr>
        <p:spPr>
          <a:xfrm flipH="1">
            <a:off x="1936855" y="6461251"/>
            <a:ext cx="21091" cy="69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787241" y="6530799"/>
            <a:ext cx="149614" cy="20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2" idx="7"/>
          </p:cNvCxnSpPr>
          <p:nvPr/>
        </p:nvCxnSpPr>
        <p:spPr>
          <a:xfrm flipV="1">
            <a:off x="2059780" y="6151950"/>
            <a:ext cx="328109" cy="207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2" idx="7"/>
            <a:endCxn id="72" idx="7"/>
          </p:cNvCxnSpPr>
          <p:nvPr/>
        </p:nvCxnSpPr>
        <p:spPr>
          <a:xfrm>
            <a:off x="2059780" y="6359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72" idx="3"/>
          </p:cNvCxnSpPr>
          <p:nvPr/>
        </p:nvCxnSpPr>
        <p:spPr>
          <a:xfrm flipH="1">
            <a:off x="1957946" y="5833785"/>
            <a:ext cx="429943" cy="627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2" idx="2"/>
          </p:cNvCxnSpPr>
          <p:nvPr/>
        </p:nvCxnSpPr>
        <p:spPr>
          <a:xfrm>
            <a:off x="1936855" y="6410334"/>
            <a:ext cx="186873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936855" y="63383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363057" y="4567444"/>
            <a:ext cx="222832" cy="13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60232" y="4851261"/>
            <a:ext cx="154634" cy="23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14866" y="4574287"/>
            <a:ext cx="264130" cy="276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22" idx="2"/>
          </p:cNvCxnSpPr>
          <p:nvPr/>
        </p:nvCxnSpPr>
        <p:spPr>
          <a:xfrm>
            <a:off x="160232" y="5098645"/>
            <a:ext cx="396485" cy="22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69113" y="4797152"/>
            <a:ext cx="116776" cy="7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60232" y="4881219"/>
            <a:ext cx="310457" cy="217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160232" y="5144047"/>
            <a:ext cx="308881" cy="252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8" idx="6"/>
          </p:cNvCxnSpPr>
          <p:nvPr/>
        </p:nvCxnSpPr>
        <p:spPr>
          <a:xfrm flipH="1" flipV="1">
            <a:off x="160232" y="5373216"/>
            <a:ext cx="77069" cy="31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6717" y="5013176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6133" y="50394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4712" y="5091069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888" y="5118992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160232" y="6062075"/>
            <a:ext cx="233203" cy="9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24" idx="2"/>
          </p:cNvCxnSpPr>
          <p:nvPr/>
        </p:nvCxnSpPr>
        <p:spPr>
          <a:xfrm flipH="1" flipV="1">
            <a:off x="160232" y="6255683"/>
            <a:ext cx="277153" cy="126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33" idx="3"/>
          </p:cNvCxnSpPr>
          <p:nvPr/>
        </p:nvCxnSpPr>
        <p:spPr>
          <a:xfrm flipH="1">
            <a:off x="160232" y="5790561"/>
            <a:ext cx="60904" cy="88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69113" y="4437112"/>
            <a:ext cx="106490" cy="144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41234" y="4345997"/>
            <a:ext cx="230161" cy="7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2123728" y="5373216"/>
            <a:ext cx="264161" cy="340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920395" y="4709260"/>
            <a:ext cx="203333" cy="23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123728" y="4733163"/>
            <a:ext cx="132080" cy="63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255808" y="4797152"/>
            <a:ext cx="132081" cy="170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387889" y="4948687"/>
            <a:ext cx="0" cy="424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42" idx="4"/>
          </p:cNvCxnSpPr>
          <p:nvPr/>
        </p:nvCxnSpPr>
        <p:spPr>
          <a:xfrm flipH="1" flipV="1">
            <a:off x="2030291" y="5364033"/>
            <a:ext cx="93437" cy="349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42" idx="6"/>
          </p:cNvCxnSpPr>
          <p:nvPr/>
        </p:nvCxnSpPr>
        <p:spPr>
          <a:xfrm flipH="1" flipV="1">
            <a:off x="2102299" y="5292025"/>
            <a:ext cx="285590" cy="8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42" idx="5"/>
          </p:cNvCxnSpPr>
          <p:nvPr/>
        </p:nvCxnSpPr>
        <p:spPr>
          <a:xfrm flipH="1" flipV="1">
            <a:off x="2081208" y="5342942"/>
            <a:ext cx="206265" cy="180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42" idx="3"/>
          </p:cNvCxnSpPr>
          <p:nvPr/>
        </p:nvCxnSpPr>
        <p:spPr>
          <a:xfrm flipH="1">
            <a:off x="1979374" y="4797152"/>
            <a:ext cx="276434" cy="54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42" idx="3"/>
          </p:cNvCxnSpPr>
          <p:nvPr/>
        </p:nvCxnSpPr>
        <p:spPr>
          <a:xfrm flipH="1">
            <a:off x="1979374" y="4997950"/>
            <a:ext cx="417126" cy="344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142" idx="2"/>
          </p:cNvCxnSpPr>
          <p:nvPr/>
        </p:nvCxnSpPr>
        <p:spPr>
          <a:xfrm flipV="1">
            <a:off x="1611049" y="5292025"/>
            <a:ext cx="347234" cy="214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1" idx="1"/>
          </p:cNvCxnSpPr>
          <p:nvPr/>
        </p:nvCxnSpPr>
        <p:spPr>
          <a:xfrm flipV="1">
            <a:off x="1751018" y="5396242"/>
            <a:ext cx="185837" cy="407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142" idx="3"/>
          </p:cNvCxnSpPr>
          <p:nvPr/>
        </p:nvCxnSpPr>
        <p:spPr>
          <a:xfrm flipV="1">
            <a:off x="1933976" y="5342942"/>
            <a:ext cx="45398" cy="53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endCxn id="142" idx="0"/>
          </p:cNvCxnSpPr>
          <p:nvPr/>
        </p:nvCxnSpPr>
        <p:spPr>
          <a:xfrm flipV="1">
            <a:off x="1933976" y="5220017"/>
            <a:ext cx="96315" cy="58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580839" y="5160291"/>
            <a:ext cx="414922" cy="124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920395" y="4709260"/>
            <a:ext cx="58979" cy="23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42" idx="4"/>
          </p:cNvCxnSpPr>
          <p:nvPr/>
        </p:nvCxnSpPr>
        <p:spPr>
          <a:xfrm>
            <a:off x="1986215" y="4947033"/>
            <a:ext cx="44076" cy="41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732731" y="4904654"/>
            <a:ext cx="176072" cy="93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endCxn id="142" idx="1"/>
          </p:cNvCxnSpPr>
          <p:nvPr/>
        </p:nvCxnSpPr>
        <p:spPr>
          <a:xfrm>
            <a:off x="1927236" y="4997773"/>
            <a:ext cx="52138" cy="243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0232" y="5634338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1582" y="567007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4441" y="5751537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8651" y="569062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385" y="6274403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1127" y="641820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0755" y="6345981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5603" y="634952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55571" y="6346411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69614" y="64755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17865" y="6410334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02713" y="6395344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88189" y="5715797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44323" y="57975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75744" y="5753167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659072" y="583378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958283" y="52200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65400" y="5085407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27546" y="51211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87687" y="5178246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12833" y="520110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 flipV="1">
            <a:off x="1920395" y="4422467"/>
            <a:ext cx="467494" cy="286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843788" y="4422467"/>
            <a:ext cx="544101" cy="114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2255808" y="4422467"/>
            <a:ext cx="132081" cy="374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855396" y="5646615"/>
            <a:ext cx="1038405" cy="36154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Curved Connector 183"/>
          <p:cNvCxnSpPr>
            <a:stCxn id="180" idx="0"/>
          </p:cNvCxnSpPr>
          <p:nvPr/>
        </p:nvCxnSpPr>
        <p:spPr>
          <a:xfrm rot="5400000" flipH="1" flipV="1">
            <a:off x="1468448" y="4271256"/>
            <a:ext cx="1281510" cy="1469209"/>
          </a:xfrm>
          <a:prstGeom prst="curvedConnector2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ounded Rectangle 185"/>
          <p:cNvSpPr/>
          <p:nvPr/>
        </p:nvSpPr>
        <p:spPr>
          <a:xfrm rot="21174121">
            <a:off x="4009748" y="3938609"/>
            <a:ext cx="458789" cy="2732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 rot="417590">
            <a:off x="4088767" y="4282289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 rot="485344">
            <a:off x="4203783" y="4344685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962447" y="3961018"/>
            <a:ext cx="504056" cy="5054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 rot="21400087">
            <a:off x="4476204" y="390730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 rot="238469">
            <a:off x="4477420" y="433066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485344">
            <a:off x="4203783" y="4010965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485344">
            <a:off x="4587744" y="395335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485344">
            <a:off x="4603328" y="440177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4852282" y="4340086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4849311" y="3882782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485344">
            <a:off x="4975496" y="394865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485344">
            <a:off x="4993628" y="4395384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5233456" y="3889286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485344">
            <a:off x="5359641" y="395515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245967" y="4337024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485344">
            <a:off x="5372152" y="4402894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5616728" y="3885699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485344">
            <a:off x="5742913" y="39515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5635865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485344">
            <a:off x="5762050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6013384" y="3886101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485344">
            <a:off x="6139569" y="3951971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>
            <a:off x="6027174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 rot="485344">
            <a:off x="6153359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6413823" y="3881499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rot="485344">
            <a:off x="6540008" y="39473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6412571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rot="485344">
            <a:off x="6556769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6797095" y="386979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 rot="485344">
            <a:off x="6923280" y="3935663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6807527" y="4354631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 rot="485344">
            <a:off x="6933712" y="4420501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7189277" y="3869402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 rot="485344">
            <a:off x="7315462" y="393527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7196730" y="436440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 rot="485344">
            <a:off x="7322915" y="443027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7580531" y="3858542"/>
            <a:ext cx="39693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rot="485344">
            <a:off x="7706716" y="392441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7589236" y="4363101"/>
            <a:ext cx="425864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rot="485344">
            <a:off x="7715333" y="4430201"/>
            <a:ext cx="135201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4818677" y="4222440"/>
            <a:ext cx="248938" cy="77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11886" y="3918825"/>
            <a:ext cx="488320" cy="592215"/>
          </a:xfrm>
          <a:custGeom>
            <a:avLst/>
            <a:gdLst>
              <a:gd name="connsiteX0" fmla="*/ 0 w 488320"/>
              <a:gd name="connsiteY0" fmla="*/ 78409 h 592215"/>
              <a:gd name="connsiteX1" fmla="*/ 174171 w 488320"/>
              <a:gd name="connsiteY1" fmla="*/ 32 h 592215"/>
              <a:gd name="connsiteX2" fmla="*/ 374468 w 488320"/>
              <a:gd name="connsiteY2" fmla="*/ 69701 h 592215"/>
              <a:gd name="connsiteX3" fmla="*/ 435428 w 488320"/>
              <a:gd name="connsiteY3" fmla="*/ 139369 h 592215"/>
              <a:gd name="connsiteX4" fmla="*/ 487680 w 488320"/>
              <a:gd name="connsiteY4" fmla="*/ 261289 h 592215"/>
              <a:gd name="connsiteX5" fmla="*/ 461554 w 488320"/>
              <a:gd name="connsiteY5" fmla="*/ 383209 h 592215"/>
              <a:gd name="connsiteX6" fmla="*/ 418011 w 488320"/>
              <a:gd name="connsiteY6" fmla="*/ 487712 h 592215"/>
              <a:gd name="connsiteX7" fmla="*/ 296091 w 488320"/>
              <a:gd name="connsiteY7" fmla="*/ 566089 h 592215"/>
              <a:gd name="connsiteX8" fmla="*/ 217714 w 488320"/>
              <a:gd name="connsiteY8" fmla="*/ 592215 h 592215"/>
              <a:gd name="connsiteX9" fmla="*/ 130628 w 488320"/>
              <a:gd name="connsiteY9" fmla="*/ 566089 h 592215"/>
              <a:gd name="connsiteX10" fmla="*/ 60960 w 488320"/>
              <a:gd name="connsiteY10" fmla="*/ 522546 h 592215"/>
              <a:gd name="connsiteX11" fmla="*/ 17417 w 488320"/>
              <a:gd name="connsiteY11" fmla="*/ 513838 h 59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320" h="592215">
                <a:moveTo>
                  <a:pt x="0" y="78409"/>
                </a:moveTo>
                <a:cubicBezTo>
                  <a:pt x="55880" y="39946"/>
                  <a:pt x="111760" y="1483"/>
                  <a:pt x="174171" y="32"/>
                </a:cubicBezTo>
                <a:cubicBezTo>
                  <a:pt x="236582" y="-1419"/>
                  <a:pt x="330925" y="46478"/>
                  <a:pt x="374468" y="69701"/>
                </a:cubicBezTo>
                <a:cubicBezTo>
                  <a:pt x="418011" y="92924"/>
                  <a:pt x="416559" y="107438"/>
                  <a:pt x="435428" y="139369"/>
                </a:cubicBezTo>
                <a:cubicBezTo>
                  <a:pt x="454297" y="171300"/>
                  <a:pt x="483326" y="220649"/>
                  <a:pt x="487680" y="261289"/>
                </a:cubicBezTo>
                <a:cubicBezTo>
                  <a:pt x="492034" y="301929"/>
                  <a:pt x="473166" y="345472"/>
                  <a:pt x="461554" y="383209"/>
                </a:cubicBezTo>
                <a:cubicBezTo>
                  <a:pt x="449943" y="420946"/>
                  <a:pt x="445588" y="457232"/>
                  <a:pt x="418011" y="487712"/>
                </a:cubicBezTo>
                <a:cubicBezTo>
                  <a:pt x="390434" y="518192"/>
                  <a:pt x="329474" y="548672"/>
                  <a:pt x="296091" y="566089"/>
                </a:cubicBezTo>
                <a:cubicBezTo>
                  <a:pt x="262708" y="583506"/>
                  <a:pt x="245291" y="592215"/>
                  <a:pt x="217714" y="592215"/>
                </a:cubicBezTo>
                <a:cubicBezTo>
                  <a:pt x="190137" y="592215"/>
                  <a:pt x="156754" y="577701"/>
                  <a:pt x="130628" y="566089"/>
                </a:cubicBezTo>
                <a:cubicBezTo>
                  <a:pt x="104502" y="554478"/>
                  <a:pt x="79829" y="531255"/>
                  <a:pt x="60960" y="522546"/>
                </a:cubicBezTo>
                <a:cubicBezTo>
                  <a:pt x="42092" y="513838"/>
                  <a:pt x="29754" y="513838"/>
                  <a:pt x="17417" y="513838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29537" y="4075611"/>
            <a:ext cx="216932" cy="150644"/>
          </a:xfrm>
          <a:custGeom>
            <a:avLst/>
            <a:gdLst>
              <a:gd name="connsiteX0" fmla="*/ 25343 w 216932"/>
              <a:gd name="connsiteY0" fmla="*/ 0 h 150644"/>
              <a:gd name="connsiteX1" fmla="*/ 16634 w 216932"/>
              <a:gd name="connsiteY1" fmla="*/ 130629 h 150644"/>
              <a:gd name="connsiteX2" fmla="*/ 216932 w 216932"/>
              <a:gd name="connsiteY2" fmla="*/ 148046 h 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32" h="150644">
                <a:moveTo>
                  <a:pt x="25343" y="0"/>
                </a:moveTo>
                <a:cubicBezTo>
                  <a:pt x="5023" y="52977"/>
                  <a:pt x="-15297" y="105955"/>
                  <a:pt x="16634" y="130629"/>
                </a:cubicBezTo>
                <a:cubicBezTo>
                  <a:pt x="48565" y="155303"/>
                  <a:pt x="132748" y="151674"/>
                  <a:pt x="216932" y="14804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7443022" y="4253077"/>
            <a:ext cx="248938" cy="77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466503" y="4305071"/>
            <a:ext cx="360040" cy="375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 rot="20514721">
            <a:off x="7965171" y="4565519"/>
            <a:ext cx="584963" cy="161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8295640" y="4829671"/>
            <a:ext cx="462949" cy="4903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 rot="838756">
            <a:off x="7952081" y="4860566"/>
            <a:ext cx="442229" cy="1561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87045" y="4660278"/>
            <a:ext cx="4032440" cy="30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8039811" y="4626818"/>
            <a:ext cx="499745" cy="1884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7970473" y="4455781"/>
            <a:ext cx="499745" cy="1884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04" idx="1"/>
          </p:cNvCxnSpPr>
          <p:nvPr/>
        </p:nvCxnSpPr>
        <p:spPr>
          <a:xfrm flipH="1" flipV="1">
            <a:off x="8039811" y="4829671"/>
            <a:ext cx="323626" cy="718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 flipV="1">
            <a:off x="7970473" y="4986514"/>
            <a:ext cx="323626" cy="718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901264" y="4642593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4469338" y="4936394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5777359" y="4628206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5221028" y="4631962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4079215" y="462820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7461047" y="464975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0999170">
            <a:off x="6328239" y="4644678"/>
            <a:ext cx="502270" cy="63443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 rot="11093073">
            <a:off x="4610437" y="4631050"/>
            <a:ext cx="502270" cy="78535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 rot="479313">
            <a:off x="3904822" y="4897158"/>
            <a:ext cx="502270" cy="88336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5004245" y="493952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5511323" y="4936394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 rot="202155">
            <a:off x="7383208" y="4913206"/>
            <a:ext cx="502270" cy="77962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6153240" y="4934656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6732640" y="4949071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895900" y="4712546"/>
            <a:ext cx="204382" cy="846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 flipV="1">
            <a:off x="7889904" y="4876680"/>
            <a:ext cx="182014" cy="443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ounded Rectangle 220"/>
          <p:cNvSpPr/>
          <p:nvPr/>
        </p:nvSpPr>
        <p:spPr>
          <a:xfrm rot="1459086">
            <a:off x="3520294" y="4917872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rot="1526840">
            <a:off x="3635310" y="4980268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965711" y="3824339"/>
            <a:ext cx="1142345" cy="1168685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 rot="417590">
            <a:off x="3881292" y="503941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 rot="485344">
            <a:off x="3996308" y="510180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 rot="240192">
            <a:off x="4261743" y="5079701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rot="307946">
            <a:off x="4376759" y="514209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4644668" y="5093146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67754">
            <a:off x="4759684" y="515554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5014466" y="510169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 rot="67754">
            <a:off x="5129482" y="516408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5396654" y="5085218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rot="67754">
            <a:off x="5514664" y="5162098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232"/>
          <p:cNvSpPr/>
          <p:nvPr/>
        </p:nvSpPr>
        <p:spPr>
          <a:xfrm>
            <a:off x="5771666" y="5085184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 rot="67754">
            <a:off x="5900823" y="5147580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>
            <a:off x="6146033" y="509572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 rot="67754">
            <a:off x="6275190" y="515811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>
            <a:off x="6531813" y="509917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 rot="67754">
            <a:off x="6660970" y="51615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/>
          <p:cNvSpPr/>
          <p:nvPr/>
        </p:nvSpPr>
        <p:spPr>
          <a:xfrm>
            <a:off x="6917593" y="5097090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 rot="67754">
            <a:off x="7046750" y="515948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>
            <a:off x="7273337" y="5093146"/>
            <a:ext cx="315899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 rot="67754">
            <a:off x="7402496" y="5155353"/>
            <a:ext cx="9855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42"/>
          <p:cNvSpPr/>
          <p:nvPr/>
        </p:nvSpPr>
        <p:spPr>
          <a:xfrm rot="21280909">
            <a:off x="7586757" y="5089638"/>
            <a:ext cx="380597" cy="217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 rot="21348663">
            <a:off x="7716933" y="5154058"/>
            <a:ext cx="118742" cy="1087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Arrow Connector 244"/>
          <p:cNvCxnSpPr/>
          <p:nvPr/>
        </p:nvCxnSpPr>
        <p:spPr>
          <a:xfrm flipH="1" flipV="1">
            <a:off x="6232576" y="4818984"/>
            <a:ext cx="349428" cy="64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53072" y="4133755"/>
            <a:ext cx="115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Centralna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vena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450383" y="5035619"/>
            <a:ext cx="664756" cy="8438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V="1">
            <a:off x="5107771" y="5019969"/>
            <a:ext cx="364359" cy="85953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4339826" y="5945187"/>
            <a:ext cx="165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Sinusoidni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kapilari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8201624" y="2996938"/>
            <a:ext cx="1" cy="116197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7484039" y="2359392"/>
            <a:ext cx="135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Žučni kanalić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668098" y="3456967"/>
            <a:ext cx="378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Ćelije jetre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hepatociti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" y="1372349"/>
            <a:ext cx="8899446" cy="5421201"/>
          </a:xfrm>
          <a:prstGeom prst="rect">
            <a:avLst/>
          </a:prstGeom>
        </p:spPr>
      </p:pic>
      <p:cxnSp>
        <p:nvCxnSpPr>
          <p:cNvPr id="264" name="Straight Arrow Connector 263"/>
          <p:cNvCxnSpPr/>
          <p:nvPr/>
        </p:nvCxnSpPr>
        <p:spPr>
          <a:xfrm flipV="1">
            <a:off x="2788372" y="3207036"/>
            <a:ext cx="1971492" cy="888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1159355" y="2934139"/>
            <a:ext cx="188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Žučna kesa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flipV="1">
            <a:off x="2949061" y="3946909"/>
            <a:ext cx="2223925" cy="4052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27728" y="3716076"/>
            <a:ext cx="250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Duktus cistikus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 flipV="1">
            <a:off x="2991042" y="4740715"/>
            <a:ext cx="2580092" cy="9059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462614" y="5395321"/>
            <a:ext cx="26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Duktus holedohus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70" name="Straight Arrow Connector 269"/>
          <p:cNvCxnSpPr/>
          <p:nvPr/>
        </p:nvCxnSpPr>
        <p:spPr>
          <a:xfrm flipV="1">
            <a:off x="3017714" y="5631632"/>
            <a:ext cx="1941229" cy="66418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940967" y="6038797"/>
            <a:ext cx="21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Odijev sfinkter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982426" y="6205348"/>
            <a:ext cx="131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Duodenum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73" name="Straight Arrow Connector 272"/>
          <p:cNvCxnSpPr/>
          <p:nvPr/>
        </p:nvCxnSpPr>
        <p:spPr>
          <a:xfrm flipH="1" flipV="1">
            <a:off x="5684823" y="4078801"/>
            <a:ext cx="1139091" cy="414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6754719" y="3837530"/>
            <a:ext cx="240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Hepatični kanal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7" grpId="0"/>
      <p:bldP spid="269" grpId="0"/>
      <p:bldP spid="271" grpId="0"/>
      <p:bldP spid="272" grpId="0"/>
      <p:bldP spid="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260648"/>
            <a:ext cx="8928992" cy="4378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Konj</a:t>
            </a:r>
            <a:r>
              <a:rPr lang="sr-Latn-RS" sz="2400" dirty="0">
                <a:solidFill>
                  <a:schemeClr val="tx1"/>
                </a:solidFill>
                <a:latin typeface="Garamond" pitchFamily="18" charset="0"/>
              </a:rPr>
              <a:t>, jelen, žirafa, kamila, slon, pacov, hrčak i golub </a:t>
            </a:r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nemaju </a:t>
            </a:r>
            <a:r>
              <a:rPr lang="sr-Latn-RS" sz="2400" dirty="0">
                <a:solidFill>
                  <a:srgbClr val="C00000"/>
                </a:solidFill>
                <a:latin typeface="Garamond" pitchFamily="18" charset="0"/>
              </a:rPr>
              <a:t>žučnu kesu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49269"/>
            <a:ext cx="2792629" cy="3330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4553"/>
            <a:ext cx="4359213" cy="6538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3190943"/>
            <a:ext cx="3667057" cy="3667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54" y="5813792"/>
            <a:ext cx="1401369" cy="1052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981876" cy="2096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55" y="645210"/>
            <a:ext cx="2264429" cy="1710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66" y="6074890"/>
            <a:ext cx="1004568" cy="7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836712"/>
            <a:ext cx="8856984" cy="4378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Gusta, sluzava tečnost, </a:t>
            </a:r>
            <a:r>
              <a:rPr lang="sr-Latn-RS" sz="24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zelenkaste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do </a:t>
            </a:r>
            <a:r>
              <a:rPr lang="sr-Latn-RS" sz="2400" b="1" dirty="0">
                <a:solidFill>
                  <a:srgbClr val="25311F"/>
                </a:solidFill>
                <a:latin typeface="Garamond" pitchFamily="18" charset="0"/>
              </a:rPr>
              <a:t>mrko-zelene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boje, gorkog ukusa.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576" y="1597829"/>
            <a:ext cx="3168352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Hepatična žuč</a:t>
            </a:r>
            <a:endParaRPr lang="en-US" sz="2400" b="1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1597829"/>
            <a:ext cx="3168352" cy="432048"/>
          </a:xfrm>
          <a:prstGeom prst="roundRect">
            <a:avLst/>
          </a:prstGeom>
          <a:solidFill>
            <a:srgbClr val="2531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Vezikularna žuč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5" descr="D:\ljuba\das\FIZIOLOGIJA\zuc spirometrija\dandelion-ju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16279"/>
            <a:ext cx="4800600" cy="296975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77788" y="2193768"/>
            <a:ext cx="3923928" cy="362995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Žute boje i tečne konzistencije</a:t>
            </a:r>
            <a:endParaRPr lang="en-US" sz="2400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788" y="2647018"/>
            <a:ext cx="3923928" cy="358563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s.t.</a:t>
            </a:r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 </a:t>
            </a:r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1,010 – 1,012</a:t>
            </a:r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 </a:t>
            </a:r>
            <a:endParaRPr lang="en-US" sz="2400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7270" y="3101970"/>
            <a:ext cx="3923928" cy="358563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pH 7,68 – 8,15</a:t>
            </a:r>
            <a:endParaRPr lang="en-US" sz="2400" b="1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1569" y="2193767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25311F"/>
                </a:solidFill>
                <a:latin typeface="Garamond" panose="02020404030301010803" pitchFamily="18" charset="0"/>
              </a:rPr>
              <a:t>Tamnija</a:t>
            </a:r>
            <a:r>
              <a:rPr lang="sr-Latn-RS" sz="2000" dirty="0">
                <a:solidFill>
                  <a:srgbClr val="25311F"/>
                </a:solidFill>
                <a:latin typeface="Garamond" panose="02020404030301010803" pitchFamily="18" charset="0"/>
              </a:rPr>
              <a:t>, guste do sluzave konzistencije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1965" y="2647018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sr-Latn-RS" sz="2400" b="1" dirty="0">
                <a:solidFill>
                  <a:srgbClr val="25311F"/>
                </a:solidFill>
                <a:latin typeface="Garamond" panose="02020404030301010803" pitchFamily="18" charset="0"/>
              </a:rPr>
              <a:t>s.t. 1,030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21569" y="3100269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sr-Latn-RS" sz="2400" b="1" dirty="0">
                <a:solidFill>
                  <a:srgbClr val="25311F"/>
                </a:solidFill>
                <a:latin typeface="Garamond" panose="02020404030301010803" pitchFamily="18" charset="0"/>
              </a:rPr>
              <a:t>pH 5,30 – 7,08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B1E5B241-FCD2-4D05-83FA-D24965719363}"/>
              </a:ext>
            </a:extLst>
          </p:cNvPr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7523" y="2885930"/>
            <a:ext cx="2874125" cy="432048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Žučne kiseline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8392" y="2885930"/>
            <a:ext cx="2003415" cy="432048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Holesterol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5257" y="2885930"/>
            <a:ext cx="2874125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Žučne boje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74" y="3852794"/>
            <a:ext cx="3599226" cy="266427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4" idx="0"/>
          </p:cNvCxnSpPr>
          <p:nvPr/>
        </p:nvCxnSpPr>
        <p:spPr>
          <a:xfrm flipH="1">
            <a:off x="1724586" y="1484784"/>
            <a:ext cx="2343358" cy="1401146"/>
          </a:xfrm>
          <a:prstGeom prst="straightConnector1">
            <a:avLst/>
          </a:prstGeom>
          <a:ln w="5715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>
            <a:off x="5148064" y="1484784"/>
            <a:ext cx="2304256" cy="14011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7944" y="1484784"/>
            <a:ext cx="0" cy="1401146"/>
          </a:xfrm>
          <a:prstGeom prst="straightConnector1">
            <a:avLst/>
          </a:prstGeom>
          <a:ln w="5715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48064" y="1484784"/>
            <a:ext cx="0" cy="14011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196E971-E002-468D-9AFC-68BC24DECF9D}"/>
              </a:ext>
            </a:extLst>
          </p:cNvPr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19672" y="1052736"/>
            <a:ext cx="583264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516646"/>
                </a:solidFill>
                <a:latin typeface="Garamond" panose="02020404030301010803" pitchFamily="18" charset="0"/>
              </a:rPr>
              <a:t>Žuč je po sastavu 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sekret </a:t>
            </a:r>
            <a:r>
              <a:rPr lang="sr-Latn-RS" sz="2800" dirty="0">
                <a:solidFill>
                  <a:srgbClr val="516646"/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 </a:t>
            </a:r>
            <a:r>
              <a:rPr lang="sr-Latn-R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ekskret</a:t>
            </a:r>
            <a:endParaRPr lang="en-US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8D9D77-FB90-40AA-9DE0-84E32316E39E}"/>
              </a:ext>
            </a:extLst>
          </p:cNvPr>
          <p:cNvGrpSpPr/>
          <p:nvPr/>
        </p:nvGrpSpPr>
        <p:grpSpPr>
          <a:xfrm>
            <a:off x="280725" y="3915271"/>
            <a:ext cx="4255271" cy="2641938"/>
            <a:chOff x="280725" y="3915271"/>
            <a:chExt cx="4255271" cy="2641938"/>
          </a:xfrm>
        </p:grpSpPr>
        <p:pic>
          <p:nvPicPr>
            <p:cNvPr id="7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725" y="4189222"/>
              <a:ext cx="3993235" cy="2367987"/>
            </a:xfrm>
            <a:prstGeom prst="rect">
              <a:avLst/>
            </a:prstGeom>
            <a:noFill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2BF329-6DA3-4C29-81C2-EF1C154B17D8}"/>
                </a:ext>
              </a:extLst>
            </p:cNvPr>
            <p:cNvSpPr/>
            <p:nvPr/>
          </p:nvSpPr>
          <p:spPr>
            <a:xfrm>
              <a:off x="914400" y="5184929"/>
              <a:ext cx="1143000" cy="377671"/>
            </a:xfrm>
            <a:prstGeom prst="rect">
              <a:avLst/>
            </a:prstGeom>
            <a:solidFill>
              <a:srgbClr val="FFF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Lipid</a:t>
              </a:r>
              <a:endParaRPr lang="en-US" b="1" dirty="0">
                <a:solidFill>
                  <a:srgbClr val="51664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B47528-B934-4525-ADE6-B3F1FE96725A}"/>
                </a:ext>
              </a:extLst>
            </p:cNvPr>
            <p:cNvSpPr/>
            <p:nvPr/>
          </p:nvSpPr>
          <p:spPr>
            <a:xfrm>
              <a:off x="2743200" y="5638800"/>
              <a:ext cx="1218536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Žučna</a:t>
              </a:r>
            </a:p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kiselina</a:t>
              </a:r>
              <a:endParaRPr lang="en-US" b="1" dirty="0">
                <a:solidFill>
                  <a:srgbClr val="51664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083B9B-D917-4B54-83F0-6ED9046901EC}"/>
                </a:ext>
              </a:extLst>
            </p:cNvPr>
            <p:cNvSpPr/>
            <p:nvPr/>
          </p:nvSpPr>
          <p:spPr>
            <a:xfrm>
              <a:off x="2362200" y="3915271"/>
              <a:ext cx="113367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Hidrofobna</a:t>
              </a:r>
            </a:p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strana</a:t>
              </a:r>
              <a:endParaRPr lang="en-US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9DA05D-76BA-4296-BC0F-896B84A2769A}"/>
                </a:ext>
              </a:extLst>
            </p:cNvPr>
            <p:cNvSpPr/>
            <p:nvPr/>
          </p:nvSpPr>
          <p:spPr>
            <a:xfrm>
              <a:off x="3402318" y="3915271"/>
              <a:ext cx="113367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Hidrofilna</a:t>
              </a:r>
            </a:p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strana</a:t>
              </a:r>
              <a:endParaRPr lang="en-US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9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8600"/>
            <a:ext cx="7056784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Žučne kiseline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858558"/>
            <a:ext cx="3118577" cy="164245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43608" y="836558"/>
            <a:ext cx="1310355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546" y="834133"/>
            <a:ext cx="1924361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Dezoksiholna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6565" y="834133"/>
            <a:ext cx="2307905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Henodezoksiholna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2374" y="834830"/>
            <a:ext cx="1328018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Litoholna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43608" y="1256104"/>
            <a:ext cx="7056784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Nastaju od </a:t>
            </a:r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holanske kiseline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 koja se sintetiše iz </a:t>
            </a:r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holesterola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.</a:t>
            </a:r>
            <a:endParaRPr lang="en-US" sz="20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3647092"/>
            <a:ext cx="4464496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Na i K soli žučnih kiselina se vezuju sa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4088" y="2852935"/>
            <a:ext cx="3456384" cy="648073"/>
          </a:xfrm>
          <a:prstGeom prst="roundRect">
            <a:avLst/>
          </a:prstGeom>
          <a:noFill/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glicinom 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(glikoholna kiselina)</a:t>
            </a:r>
          </a:p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herbivori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9378" y="4203300"/>
            <a:ext cx="3491094" cy="648073"/>
          </a:xfrm>
          <a:prstGeom prst="roundRect">
            <a:avLst/>
          </a:prstGeom>
          <a:noFill/>
          <a:ln w="38100">
            <a:solidFill>
              <a:srgbClr val="92A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taurinom 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(tauroholna kiselina)</a:t>
            </a:r>
          </a:p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karnivori 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60032" y="3120292"/>
            <a:ext cx="504056" cy="704771"/>
          </a:xfrm>
          <a:prstGeom prst="straightConnector1">
            <a:avLst/>
          </a:prstGeom>
          <a:ln w="3810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>
            <a:off x="4860032" y="3825063"/>
            <a:ext cx="469346" cy="702274"/>
          </a:xfrm>
          <a:prstGeom prst="straightConnector1">
            <a:avLst/>
          </a:prstGeom>
          <a:ln w="3810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9B98F92-634D-4898-AF95-D786CC17AA7C}"/>
              </a:ext>
            </a:extLst>
          </p:cNvPr>
          <p:cNvGrpSpPr/>
          <p:nvPr/>
        </p:nvGrpSpPr>
        <p:grpSpPr>
          <a:xfrm>
            <a:off x="459070" y="4120543"/>
            <a:ext cx="3914991" cy="2692717"/>
            <a:chOff x="459070" y="4120543"/>
            <a:chExt cx="3914991" cy="26927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772CC4-C40F-4804-9C72-240878F850AD}"/>
                </a:ext>
              </a:extLst>
            </p:cNvPr>
            <p:cNvGrpSpPr/>
            <p:nvPr/>
          </p:nvGrpSpPr>
          <p:grpSpPr>
            <a:xfrm>
              <a:off x="459070" y="4120543"/>
              <a:ext cx="3914991" cy="2692717"/>
              <a:chOff x="397361" y="4031609"/>
              <a:chExt cx="3914991" cy="2692717"/>
            </a:xfrm>
          </p:grpSpPr>
          <p:pic>
            <p:nvPicPr>
              <p:cNvPr id="5" name="Picture 3" descr="D:\ljuba\das\FIZIOLOGIJA\zuc spirometrija\ballgob-fig17_01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361" y="4031609"/>
                <a:ext cx="3914991" cy="2628046"/>
              </a:xfrm>
              <a:prstGeom prst="rect">
                <a:avLst/>
              </a:prstGeom>
              <a:noFill/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1012372" y="5161380"/>
                <a:ext cx="2319106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6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Holna kiselina</a:t>
                </a:r>
                <a:endParaRPr lang="en-US" sz="14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725082-112C-4625-993D-EE0636BF7557}"/>
                  </a:ext>
                </a:extLst>
              </p:cNvPr>
              <p:cNvSpPr/>
              <p:nvPr/>
            </p:nvSpPr>
            <p:spPr>
              <a:xfrm>
                <a:off x="777519" y="6481026"/>
                <a:ext cx="2689214" cy="24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6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Na-glikoholat</a:t>
                </a:r>
                <a:endParaRPr lang="en-US" sz="14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5685FB-1C19-4ED2-AD22-F00D844F3D7D}"/>
                </a:ext>
              </a:extLst>
            </p:cNvPr>
            <p:cNvSpPr/>
            <p:nvPr/>
          </p:nvSpPr>
          <p:spPr>
            <a:xfrm>
              <a:off x="3048000" y="6142800"/>
              <a:ext cx="565139" cy="10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050" dirty="0">
                  <a:solidFill>
                    <a:srgbClr val="A46B99"/>
                  </a:solidFill>
                  <a:latin typeface="Garamond" panose="02020404030301010803" pitchFamily="18" charset="0"/>
                </a:rPr>
                <a:t>Glicin</a:t>
              </a:r>
              <a:endParaRPr lang="en-US" sz="1000" dirty="0">
                <a:solidFill>
                  <a:srgbClr val="A46B99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4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048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5638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5334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4876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228600"/>
            <a:ext cx="54102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Uloge žučnih kiselina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905000"/>
            <a:ext cx="3528392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1. Deterdžentska uloga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3429000"/>
            <a:ext cx="5410200" cy="355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2. Aktivacija enzima pankreasne lipaze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533400" y="4114800"/>
            <a:ext cx="4191000" cy="3505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Lipidi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hrane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068200">
            <a:off x="4230767" y="4661705"/>
            <a:ext cx="1825333" cy="1542906"/>
          </a:xfrm>
          <a:custGeom>
            <a:avLst/>
            <a:gdLst>
              <a:gd name="connsiteX0" fmla="*/ 52917 w 718609"/>
              <a:gd name="connsiteY0" fmla="*/ 237067 h 737659"/>
              <a:gd name="connsiteX1" fmla="*/ 205317 w 718609"/>
              <a:gd name="connsiteY1" fmla="*/ 71967 h 737659"/>
              <a:gd name="connsiteX2" fmla="*/ 503767 w 718609"/>
              <a:gd name="connsiteY2" fmla="*/ 46567 h 737659"/>
              <a:gd name="connsiteX3" fmla="*/ 706967 w 718609"/>
              <a:gd name="connsiteY3" fmla="*/ 351367 h 737659"/>
              <a:gd name="connsiteX4" fmla="*/ 573617 w 718609"/>
              <a:gd name="connsiteY4" fmla="*/ 649817 h 737659"/>
              <a:gd name="connsiteX5" fmla="*/ 287867 w 718609"/>
              <a:gd name="connsiteY5" fmla="*/ 694267 h 737659"/>
              <a:gd name="connsiteX6" fmla="*/ 306917 w 718609"/>
              <a:gd name="connsiteY6" fmla="*/ 389467 h 737659"/>
              <a:gd name="connsiteX7" fmla="*/ 40217 w 718609"/>
              <a:gd name="connsiteY7" fmla="*/ 306917 h 737659"/>
              <a:gd name="connsiteX8" fmla="*/ 52917 w 718609"/>
              <a:gd name="connsiteY8" fmla="*/ 237067 h 7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609" h="737659">
                <a:moveTo>
                  <a:pt x="52917" y="237067"/>
                </a:moveTo>
                <a:cubicBezTo>
                  <a:pt x="80434" y="197909"/>
                  <a:pt x="130175" y="103717"/>
                  <a:pt x="205317" y="71967"/>
                </a:cubicBezTo>
                <a:cubicBezTo>
                  <a:pt x="280459" y="40217"/>
                  <a:pt x="420159" y="0"/>
                  <a:pt x="503767" y="46567"/>
                </a:cubicBezTo>
                <a:cubicBezTo>
                  <a:pt x="587375" y="93134"/>
                  <a:pt x="695325" y="250825"/>
                  <a:pt x="706967" y="351367"/>
                </a:cubicBezTo>
                <a:cubicBezTo>
                  <a:pt x="718609" y="451909"/>
                  <a:pt x="643467" y="592667"/>
                  <a:pt x="573617" y="649817"/>
                </a:cubicBezTo>
                <a:cubicBezTo>
                  <a:pt x="503767" y="706967"/>
                  <a:pt x="332317" y="737659"/>
                  <a:pt x="287867" y="694267"/>
                </a:cubicBezTo>
                <a:cubicBezTo>
                  <a:pt x="243417" y="650875"/>
                  <a:pt x="348192" y="454025"/>
                  <a:pt x="306917" y="389467"/>
                </a:cubicBezTo>
                <a:cubicBezTo>
                  <a:pt x="265642" y="324909"/>
                  <a:pt x="80434" y="335492"/>
                  <a:pt x="40217" y="306917"/>
                </a:cubicBezTo>
                <a:cubicBezTo>
                  <a:pt x="0" y="278342"/>
                  <a:pt x="25400" y="276225"/>
                  <a:pt x="52917" y="2370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pPr algn="ctr"/>
            <a:endParaRPr lang="en-US" sz="700" b="1" dirty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     </a:t>
            </a:r>
            <a:r>
              <a:rPr lang="en-US" b="1" dirty="0" err="1">
                <a:solidFill>
                  <a:srgbClr val="C00000"/>
                </a:solidFill>
                <a:latin typeface="Garamond" pitchFamily="18" charset="0"/>
              </a:rPr>
              <a:t>Lipaza</a:t>
            </a:r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96000" y="3886200"/>
            <a:ext cx="1066800" cy="568325"/>
          </a:xfrm>
          <a:custGeom>
            <a:avLst/>
            <a:gdLst>
              <a:gd name="connsiteX0" fmla="*/ 449262 w 657224"/>
              <a:gd name="connsiteY0" fmla="*/ 568325 h 568325"/>
              <a:gd name="connsiteX1" fmla="*/ 611187 w 657224"/>
              <a:gd name="connsiteY1" fmla="*/ 377825 h 568325"/>
              <a:gd name="connsiteX2" fmla="*/ 611187 w 657224"/>
              <a:gd name="connsiteY2" fmla="*/ 377825 h 568325"/>
              <a:gd name="connsiteX3" fmla="*/ 620712 w 657224"/>
              <a:gd name="connsiteY3" fmla="*/ 101600 h 568325"/>
              <a:gd name="connsiteX4" fmla="*/ 392112 w 657224"/>
              <a:gd name="connsiteY4" fmla="*/ 15875 h 568325"/>
              <a:gd name="connsiteX5" fmla="*/ 39687 w 657224"/>
              <a:gd name="connsiteY5" fmla="*/ 196850 h 568325"/>
              <a:gd name="connsiteX6" fmla="*/ 153987 w 657224"/>
              <a:gd name="connsiteY6" fmla="*/ 492125 h 568325"/>
              <a:gd name="connsiteX7" fmla="*/ 449262 w 657224"/>
              <a:gd name="connsiteY7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224" h="568325">
                <a:moveTo>
                  <a:pt x="449262" y="568325"/>
                </a:moveTo>
                <a:lnTo>
                  <a:pt x="611187" y="377825"/>
                </a:lnTo>
                <a:lnTo>
                  <a:pt x="611187" y="377825"/>
                </a:lnTo>
                <a:cubicBezTo>
                  <a:pt x="612774" y="331788"/>
                  <a:pt x="657224" y="161925"/>
                  <a:pt x="620712" y="101600"/>
                </a:cubicBezTo>
                <a:cubicBezTo>
                  <a:pt x="584200" y="41275"/>
                  <a:pt x="488950" y="0"/>
                  <a:pt x="392112" y="15875"/>
                </a:cubicBezTo>
                <a:cubicBezTo>
                  <a:pt x="295275" y="31750"/>
                  <a:pt x="79374" y="117475"/>
                  <a:pt x="39687" y="196850"/>
                </a:cubicBezTo>
                <a:cubicBezTo>
                  <a:pt x="0" y="276225"/>
                  <a:pt x="84137" y="428625"/>
                  <a:pt x="153987" y="492125"/>
                </a:cubicBezTo>
                <a:cubicBezTo>
                  <a:pt x="223837" y="555625"/>
                  <a:pt x="341312" y="566737"/>
                  <a:pt x="449262" y="56832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Kolipaza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0" y="5943600"/>
            <a:ext cx="1196975" cy="609600"/>
          </a:xfrm>
          <a:custGeom>
            <a:avLst/>
            <a:gdLst>
              <a:gd name="connsiteX0" fmla="*/ 25400 w 1241425"/>
              <a:gd name="connsiteY0" fmla="*/ 169862 h 447675"/>
              <a:gd name="connsiteX1" fmla="*/ 311150 w 1241425"/>
              <a:gd name="connsiteY1" fmla="*/ 46037 h 447675"/>
              <a:gd name="connsiteX2" fmla="*/ 968375 w 1241425"/>
              <a:gd name="connsiteY2" fmla="*/ 26987 h 447675"/>
              <a:gd name="connsiteX3" fmla="*/ 1235075 w 1241425"/>
              <a:gd name="connsiteY3" fmla="*/ 207962 h 447675"/>
              <a:gd name="connsiteX4" fmla="*/ 930275 w 1241425"/>
              <a:gd name="connsiteY4" fmla="*/ 407987 h 447675"/>
              <a:gd name="connsiteX5" fmla="*/ 158750 w 1241425"/>
              <a:gd name="connsiteY5" fmla="*/ 407987 h 447675"/>
              <a:gd name="connsiteX6" fmla="*/ 25400 w 1241425"/>
              <a:gd name="connsiteY6" fmla="*/ 169862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425" h="447675">
                <a:moveTo>
                  <a:pt x="25400" y="169862"/>
                </a:moveTo>
                <a:cubicBezTo>
                  <a:pt x="50800" y="109537"/>
                  <a:pt x="153988" y="69850"/>
                  <a:pt x="311150" y="46037"/>
                </a:cubicBezTo>
                <a:cubicBezTo>
                  <a:pt x="468313" y="22225"/>
                  <a:pt x="814388" y="0"/>
                  <a:pt x="968375" y="26987"/>
                </a:cubicBezTo>
                <a:cubicBezTo>
                  <a:pt x="1122362" y="53974"/>
                  <a:pt x="1241425" y="144462"/>
                  <a:pt x="1235075" y="207962"/>
                </a:cubicBezTo>
                <a:cubicBezTo>
                  <a:pt x="1228725" y="271462"/>
                  <a:pt x="1109662" y="374650"/>
                  <a:pt x="930275" y="407987"/>
                </a:cubicBezTo>
                <a:cubicBezTo>
                  <a:pt x="750888" y="441324"/>
                  <a:pt x="306388" y="447675"/>
                  <a:pt x="158750" y="407987"/>
                </a:cubicBezTo>
                <a:cubicBezTo>
                  <a:pt x="11113" y="368300"/>
                  <a:pt x="0" y="230187"/>
                  <a:pt x="25400" y="16986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Garamond" pitchFamily="18" charset="0"/>
              </a:rPr>
              <a:t>Žučne kiseline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Masne kiseline</a:t>
            </a:r>
          </a:p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Monogliceridi </a:t>
            </a:r>
          </a:p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Holesterol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4724400"/>
            <a:ext cx="13716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0800" y="4953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DAA600"/>
                </a:solidFill>
                <a:latin typeface="Garamond" pitchFamily="18" charset="0"/>
              </a:rPr>
              <a:t>Micele okružene</a:t>
            </a:r>
            <a:r>
              <a:rPr lang="sr-Latn-RS" sz="2400" dirty="0">
                <a:solidFill>
                  <a:srgbClr val="DAA600"/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žučnim solima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38600" y="1011663"/>
            <a:ext cx="4573811" cy="2071262"/>
            <a:chOff x="4038600" y="1011663"/>
            <a:chExt cx="4573811" cy="2071262"/>
          </a:xfrm>
        </p:grpSpPr>
        <p:pic>
          <p:nvPicPr>
            <p:cNvPr id="2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4038600" y="1011663"/>
              <a:ext cx="2127635" cy="2071262"/>
            </a:xfrm>
            <a:prstGeom prst="rect">
              <a:avLst/>
            </a:prstGeom>
            <a:noFill/>
          </p:spPr>
        </p:pic>
        <p:pic>
          <p:nvPicPr>
            <p:cNvPr id="31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162800" y="1076852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2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8016346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3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157049" y="2395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4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324185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5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710327" y="1242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712420" y="2241500"/>
              <a:ext cx="539151" cy="524866"/>
            </a:xfrm>
            <a:prstGeom prst="rect">
              <a:avLst/>
            </a:prstGeom>
            <a:noFill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6248267" y="2014900"/>
              <a:ext cx="908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6019800" y="1011663"/>
              <a:ext cx="228467" cy="207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45850" y="1028898"/>
              <a:ext cx="11430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12662" y="1182233"/>
              <a:ext cx="12655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8599" y="1783143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34400" y="1749494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12662" y="2280306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6299" y="2383291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4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70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3 -0.00324 L -0.00417 -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23333 0.069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0712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324 L -0.16667 -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2 -1.11111E-6 L -0.34045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0.06968 L -0.375 0.06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 -0.02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3334 L 0.25833 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01573 L 0.225 -0.066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19" grpId="0" animBg="1"/>
      <p:bldP spid="19" grpId="1" animBg="1"/>
      <p:bldP spid="18" grpId="0" animBg="1"/>
      <p:bldP spid="18" grpId="1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2" grpId="0"/>
      <p:bldP spid="22" grpId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juba\das\FIZIOLOGIJA\zuc spirometrija\fatabsorb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028" y="714356"/>
            <a:ext cx="4259972" cy="2286016"/>
          </a:xfrm>
          <a:prstGeom prst="rect">
            <a:avLst/>
          </a:prstGeom>
          <a:noFill/>
        </p:spPr>
      </p:pic>
      <p:pic>
        <p:nvPicPr>
          <p:cNvPr id="4099" name="Picture 3" descr="D:\ljuba\das\FIZIOLOGIJA\zuc spirometrija\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259" y="2658999"/>
            <a:ext cx="2544755" cy="2428329"/>
          </a:xfrm>
          <a:prstGeom prst="rect">
            <a:avLst/>
          </a:prstGeom>
          <a:noFill/>
        </p:spPr>
      </p:pic>
      <p:pic>
        <p:nvPicPr>
          <p:cNvPr id="4100" name="Picture 4" descr="D:\ljuba\das\FIZIOLOGIJA\ptijalinHCL\bagisiklik-sistemi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335" y="5535074"/>
            <a:ext cx="2286016" cy="132292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67038" y="225671"/>
            <a:ext cx="5868144" cy="35594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3. Pomažu resorpciju masti i liposolubilnih vitamina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2570" y="898848"/>
            <a:ext cx="1706305" cy="35594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Vit. A, D, K, E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7038" y="3356992"/>
            <a:ext cx="4046301" cy="35594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4. Stimulišu crevnu motoriku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038" y="6043688"/>
            <a:ext cx="5043543" cy="355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5. Antiseptično i baktericidno dejstvo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648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Courgette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br. 3  Dokazivanje prisustva žučnih boja i žučnih kiselina Reakcije za dokazivanje prisustva holesterola Određivanje respiratornih volumena i kapaciteta</dc:title>
  <dc:creator>Compaq 8710w</dc:creator>
  <cp:lastModifiedBy>Dušan Bošnjaković</cp:lastModifiedBy>
  <cp:revision>241</cp:revision>
  <dcterms:created xsi:type="dcterms:W3CDTF">2014-03-10T07:40:24Z</dcterms:created>
  <dcterms:modified xsi:type="dcterms:W3CDTF">2026-05-10T08:06:40Z</dcterms:modified>
</cp:coreProperties>
</file>